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0" r:id="rId1"/>
  </p:sldMasterIdLst>
  <p:notesMasterIdLst>
    <p:notesMasterId r:id="rId18"/>
  </p:notesMasterIdLst>
  <p:sldIdLst>
    <p:sldId id="256" r:id="rId2"/>
    <p:sldId id="270" r:id="rId3"/>
    <p:sldId id="257" r:id="rId4"/>
    <p:sldId id="259" r:id="rId5"/>
    <p:sldId id="258" r:id="rId6"/>
    <p:sldId id="260" r:id="rId7"/>
    <p:sldId id="261" r:id="rId8"/>
    <p:sldId id="262" r:id="rId9"/>
    <p:sldId id="263" r:id="rId10"/>
    <p:sldId id="264" r:id="rId11"/>
    <p:sldId id="265" r:id="rId12"/>
    <p:sldId id="266" r:id="rId13"/>
    <p:sldId id="267" r:id="rId14"/>
    <p:sldId id="273" r:id="rId15"/>
    <p:sldId id="272" r:id="rId16"/>
    <p:sldId id="26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10B00"/>
    <a:srgbClr val="790B00"/>
    <a:srgbClr val="0E0E0E"/>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5"/>
    <p:restoredTop sz="77068"/>
  </p:normalViewPr>
  <p:slideViewPr>
    <p:cSldViewPr snapToGrid="0">
      <p:cViewPr varScale="1">
        <p:scale>
          <a:sx n="117" d="100"/>
          <a:sy n="117" d="100"/>
        </p:scale>
        <p:origin x="139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hhs.texas.gov/doing-business-hhs/grants" TargetMode="External"/><Relationship Id="rId3" Type="http://schemas.openxmlformats.org/officeDocument/2006/relationships/hyperlink" Target="https://www.ruralcenter.org/tasc/flex" TargetMode="External"/><Relationship Id="rId7" Type="http://schemas.openxmlformats.org/officeDocument/2006/relationships/hyperlink" Target="https://www.ruralhealthinfo.org/funding/332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ruralhealthinfo.org/funding/1730" TargetMode="External"/><Relationship Id="rId5" Type="http://schemas.openxmlformats.org/officeDocument/2006/relationships/hyperlink" Target="https://www.ruralhealthinfo.org/funding/2820" TargetMode="External"/><Relationship Id="rId4" Type="http://schemas.openxmlformats.org/officeDocument/2006/relationships/hyperlink" Target="https://www.ruralcenter.org/shi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want to see our rural communities not just survive but thrive.</a:t>
            </a:r>
            <a:r>
              <a:rPr lang="en-US" baseline="0" dirty="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2b6561c8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2b6561c8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a:lnSpc>
                <a:spcPct val="115000"/>
              </a:lnSpc>
              <a:buClr>
                <a:schemeClr val="dk2"/>
              </a:buClr>
              <a:buFont typeface="Arial"/>
              <a:buChar char="■"/>
            </a:pPr>
            <a:r>
              <a:rPr lang="en" sz="1100" dirty="0"/>
              <a:t>Cost $475</a:t>
            </a:r>
          </a:p>
          <a:p>
            <a:pPr marL="914400">
              <a:lnSpc>
                <a:spcPct val="115000"/>
              </a:lnSpc>
              <a:buChar char="■"/>
            </a:pPr>
            <a:r>
              <a:rPr lang="en" sz="1100" dirty="0"/>
              <a:t>Scholarships of $375</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2b6561c8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2b6561c8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b="1" dirty="0">
                <a:solidFill>
                  <a:schemeClr val="dk1"/>
                </a:solidFill>
                <a:latin typeface="Times New Roman"/>
                <a:ea typeface="Times New Roman"/>
                <a:cs typeface="Times New Roman"/>
                <a:sym typeface="Times New Roman"/>
              </a:rPr>
              <a:t>Flex Program:</a:t>
            </a:r>
            <a:br>
              <a:rPr lang="en" sz="1100" b="1" dirty="0">
                <a:solidFill>
                  <a:schemeClr val="dk1"/>
                </a:solidFill>
                <a:latin typeface="Times New Roman"/>
                <a:ea typeface="Times New Roman"/>
                <a:cs typeface="Times New Roman"/>
                <a:sym typeface="Times New Roman"/>
              </a:rPr>
            </a:br>
            <a:r>
              <a:rPr lang="en" sz="1100" b="1" u="sng" dirty="0">
                <a:solidFill>
                  <a:srgbClr val="1155CC"/>
                </a:solidFill>
                <a:latin typeface="Times New Roman"/>
                <a:ea typeface="Times New Roman"/>
                <a:cs typeface="Times New Roman"/>
                <a:sym typeface="Times New Roman"/>
                <a:hlinkClick r:id="rId3"/>
              </a:rPr>
              <a:t>https://www.ruralcenter.org/tasc/flex</a:t>
            </a:r>
            <a:r>
              <a:rPr lang="en" sz="1100" b="1" dirty="0">
                <a:solidFill>
                  <a:schemeClr val="dk1"/>
                </a:solidFill>
                <a:latin typeface="Times New Roman"/>
                <a:ea typeface="Times New Roman"/>
                <a:cs typeface="Times New Roman"/>
                <a:sym typeface="Times New Roman"/>
              </a:rPr>
              <a:t/>
            </a:r>
            <a:br>
              <a:rPr lang="en" sz="1100" b="1" dirty="0">
                <a:solidFill>
                  <a:schemeClr val="dk1"/>
                </a:solidFill>
                <a:latin typeface="Times New Roman"/>
                <a:ea typeface="Times New Roman"/>
                <a:cs typeface="Times New Roman"/>
                <a:sym typeface="Times New Roman"/>
              </a:rPr>
            </a:br>
            <a:r>
              <a:rPr lang="en" sz="1100" b="1" dirty="0">
                <a:solidFill>
                  <a:srgbClr val="505153"/>
                </a:solidFill>
                <a:latin typeface="Times New Roman"/>
                <a:ea typeface="Times New Roman"/>
                <a:cs typeface="Times New Roman"/>
                <a:sym typeface="Times New Roman"/>
              </a:rPr>
              <a:t>Small Rural Hospital Improvement Grant Program</a:t>
            </a:r>
            <a:br>
              <a:rPr lang="en" sz="1100" b="1" dirty="0">
                <a:solidFill>
                  <a:srgbClr val="505153"/>
                </a:solidFill>
                <a:latin typeface="Times New Roman"/>
                <a:ea typeface="Times New Roman"/>
                <a:cs typeface="Times New Roman"/>
                <a:sym typeface="Times New Roman"/>
              </a:rPr>
            </a:br>
            <a:r>
              <a:rPr lang="en" sz="1100" b="1" u="sng" dirty="0">
                <a:solidFill>
                  <a:srgbClr val="0B5394"/>
                </a:solidFill>
                <a:latin typeface="Times New Roman"/>
                <a:ea typeface="Times New Roman"/>
                <a:cs typeface="Times New Roman"/>
                <a:sym typeface="Times New Roman"/>
                <a:hlinkClick r:id="rId4"/>
              </a:rPr>
              <a:t>https://www.ruralcenter.org/ship</a:t>
            </a:r>
            <a:endParaRPr lang="en" sz="1100" b="1" dirty="0">
              <a:solidFill>
                <a:srgbClr val="0B5394"/>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1100" b="1" dirty="0">
                <a:solidFill>
                  <a:srgbClr val="505153"/>
                </a:solidFill>
                <a:latin typeface="Times New Roman"/>
                <a:ea typeface="Times New Roman"/>
                <a:cs typeface="Times New Roman"/>
                <a:sym typeface="Times New Roman"/>
              </a:rPr>
              <a:t>Rural Communities Health Care Investment Program (RCHIP)</a:t>
            </a:r>
          </a:p>
          <a:p>
            <a:pPr marL="0" lvl="0" indent="0" algn="l" rtl="0">
              <a:lnSpc>
                <a:spcPct val="150000"/>
              </a:lnSpc>
              <a:spcBef>
                <a:spcPts val="0"/>
              </a:spcBef>
              <a:spcAft>
                <a:spcPts val="0"/>
              </a:spcAft>
              <a:buNone/>
            </a:pPr>
            <a:r>
              <a:rPr lang="en" sz="1100" b="1" u="sng" dirty="0">
                <a:solidFill>
                  <a:srgbClr val="1155CC"/>
                </a:solidFill>
                <a:latin typeface="Times New Roman"/>
                <a:ea typeface="Times New Roman"/>
                <a:cs typeface="Times New Roman"/>
                <a:sym typeface="Times New Roman"/>
                <a:hlinkClick r:id="rId5"/>
              </a:rPr>
              <a:t>https://www.ruralhealthinfo.org/funding/2820</a:t>
            </a:r>
            <a:r>
              <a:rPr lang="en" sz="1100" b="1" dirty="0">
                <a:solidFill>
                  <a:srgbClr val="505153"/>
                </a:solidFill>
                <a:latin typeface="Times New Roman"/>
                <a:ea typeface="Times New Roman"/>
                <a:cs typeface="Times New Roman"/>
                <a:sym typeface="Times New Roman"/>
              </a:rPr>
              <a:t> </a:t>
            </a:r>
          </a:p>
          <a:p>
            <a:pPr marL="0" lvl="0" indent="0" algn="l" rtl="0">
              <a:lnSpc>
                <a:spcPct val="150000"/>
              </a:lnSpc>
              <a:spcBef>
                <a:spcPts val="0"/>
              </a:spcBef>
              <a:spcAft>
                <a:spcPts val="0"/>
              </a:spcAft>
              <a:buNone/>
            </a:pPr>
            <a:r>
              <a:rPr lang="en" sz="1100" b="1" dirty="0">
                <a:solidFill>
                  <a:srgbClr val="333333"/>
                </a:solidFill>
                <a:highlight>
                  <a:srgbClr val="FFFFFF"/>
                </a:highlight>
                <a:latin typeface="Times New Roman"/>
                <a:ea typeface="Times New Roman"/>
                <a:cs typeface="Times New Roman"/>
                <a:sym typeface="Times New Roman"/>
              </a:rPr>
              <a:t>Laura Jane Musser Fund: Rural Initiative Program</a:t>
            </a:r>
          </a:p>
          <a:p>
            <a:pPr marL="0" lvl="0" indent="0" algn="l" rtl="0">
              <a:lnSpc>
                <a:spcPct val="150000"/>
              </a:lnSpc>
              <a:spcBef>
                <a:spcPts val="0"/>
              </a:spcBef>
              <a:spcAft>
                <a:spcPts val="0"/>
              </a:spcAft>
              <a:buNone/>
            </a:pPr>
            <a:r>
              <a:rPr lang="en" sz="1100" b="1" u="sng" dirty="0">
                <a:solidFill>
                  <a:srgbClr val="1155CC"/>
                </a:solidFill>
                <a:highlight>
                  <a:srgbClr val="FFFFFF"/>
                </a:highlight>
                <a:latin typeface="Times New Roman"/>
                <a:ea typeface="Times New Roman"/>
                <a:cs typeface="Times New Roman"/>
                <a:sym typeface="Times New Roman"/>
                <a:hlinkClick r:id="rId6"/>
              </a:rPr>
              <a:t>https://www.ruralhealthinfo.org/funding/1730</a:t>
            </a:r>
            <a:r>
              <a:rPr lang="en" sz="1100" b="1" dirty="0">
                <a:solidFill>
                  <a:srgbClr val="505153"/>
                </a:solidFill>
                <a:latin typeface="Times New Roman"/>
                <a:ea typeface="Times New Roman"/>
                <a:cs typeface="Times New Roman"/>
                <a:sym typeface="Times New Roman"/>
              </a:rPr>
              <a:t/>
            </a:r>
            <a:br>
              <a:rPr lang="en" sz="1100" b="1" dirty="0">
                <a:solidFill>
                  <a:srgbClr val="505153"/>
                </a:solidFill>
                <a:latin typeface="Times New Roman"/>
                <a:ea typeface="Times New Roman"/>
                <a:cs typeface="Times New Roman"/>
                <a:sym typeface="Times New Roman"/>
              </a:rPr>
            </a:br>
            <a:r>
              <a:rPr lang="en" sz="1100" b="1" dirty="0">
                <a:solidFill>
                  <a:srgbClr val="333333"/>
                </a:solidFill>
                <a:highlight>
                  <a:srgbClr val="FFFFFF"/>
                </a:highlight>
                <a:latin typeface="Times New Roman"/>
                <a:ea typeface="Times New Roman"/>
                <a:cs typeface="Times New Roman"/>
                <a:sym typeface="Times New Roman"/>
              </a:rPr>
              <a:t>Texas Community Development Fund</a:t>
            </a:r>
            <a:br>
              <a:rPr lang="en" sz="1100" b="1" dirty="0">
                <a:solidFill>
                  <a:srgbClr val="333333"/>
                </a:solidFill>
                <a:highlight>
                  <a:srgbClr val="FFFFFF"/>
                </a:highlight>
                <a:latin typeface="Times New Roman"/>
                <a:ea typeface="Times New Roman"/>
                <a:cs typeface="Times New Roman"/>
                <a:sym typeface="Times New Roman"/>
              </a:rPr>
            </a:br>
            <a:r>
              <a:rPr lang="en" sz="1100" b="1" u="sng" dirty="0">
                <a:solidFill>
                  <a:srgbClr val="1155CC"/>
                </a:solidFill>
                <a:highlight>
                  <a:srgbClr val="FFFFFF"/>
                </a:highlight>
                <a:latin typeface="Times New Roman"/>
                <a:ea typeface="Times New Roman"/>
                <a:cs typeface="Times New Roman"/>
                <a:sym typeface="Times New Roman"/>
                <a:hlinkClick r:id="rId7"/>
              </a:rPr>
              <a:t>https://www.ruralhealthinfo.org/funding/3325</a:t>
            </a:r>
            <a:r>
              <a:rPr lang="en" sz="1100" b="1" dirty="0">
                <a:solidFill>
                  <a:srgbClr val="333333"/>
                </a:solidFill>
                <a:highlight>
                  <a:srgbClr val="FFFFFF"/>
                </a:highlight>
                <a:latin typeface="Times New Roman"/>
                <a:ea typeface="Times New Roman"/>
                <a:cs typeface="Times New Roman"/>
                <a:sym typeface="Times New Roman"/>
              </a:rPr>
              <a:t> </a:t>
            </a:r>
          </a:p>
          <a:p>
            <a:pPr marL="0" lvl="0" indent="0" algn="l" rtl="0">
              <a:lnSpc>
                <a:spcPct val="150000"/>
              </a:lnSpc>
              <a:spcBef>
                <a:spcPts val="0"/>
              </a:spcBef>
              <a:spcAft>
                <a:spcPts val="1100"/>
              </a:spcAft>
              <a:buClr>
                <a:schemeClr val="dk1"/>
              </a:buClr>
              <a:buSzPts val="1100"/>
              <a:buFont typeface="Arial"/>
              <a:buNone/>
            </a:pPr>
            <a:r>
              <a:rPr lang="en" sz="1100" b="1" dirty="0">
                <a:solidFill>
                  <a:srgbClr val="242424"/>
                </a:solidFill>
                <a:highlight>
                  <a:srgbClr val="FFFFFF"/>
                </a:highlight>
                <a:latin typeface="Times New Roman"/>
                <a:ea typeface="Times New Roman"/>
                <a:cs typeface="Times New Roman"/>
                <a:sym typeface="Times New Roman"/>
              </a:rPr>
              <a:t>Grants for Supportive Services and Senior Centers </a:t>
            </a:r>
            <a:br>
              <a:rPr lang="en" sz="1100" b="1" dirty="0">
                <a:solidFill>
                  <a:srgbClr val="242424"/>
                </a:solidFill>
                <a:highlight>
                  <a:srgbClr val="FFFFFF"/>
                </a:highlight>
                <a:latin typeface="Times New Roman"/>
                <a:ea typeface="Times New Roman"/>
                <a:cs typeface="Times New Roman"/>
                <a:sym typeface="Times New Roman"/>
              </a:rPr>
            </a:br>
            <a:r>
              <a:rPr lang="en" sz="1100" b="1" u="sng" dirty="0">
                <a:solidFill>
                  <a:srgbClr val="1155CC"/>
                </a:solidFill>
                <a:highlight>
                  <a:srgbClr val="FFFFFF"/>
                </a:highlight>
                <a:latin typeface="Times New Roman"/>
                <a:ea typeface="Times New Roman"/>
                <a:cs typeface="Times New Roman"/>
                <a:sym typeface="Times New Roman"/>
                <a:hlinkClick r:id="rId8"/>
              </a:rPr>
              <a:t>https://hhs.texas.gov/doing-business-hhs/grants</a:t>
            </a:r>
            <a:r>
              <a:rPr lang="en" sz="1100" b="1" dirty="0">
                <a:solidFill>
                  <a:srgbClr val="333333"/>
                </a:solidFill>
                <a:highlight>
                  <a:srgbClr val="FFFFFF"/>
                </a:highlight>
                <a:latin typeface="Times New Roman"/>
                <a:ea typeface="Times New Roman"/>
                <a:cs typeface="Times New Roman"/>
                <a:sym typeface="Times New Roman"/>
              </a:rPr>
              <a:t> </a:t>
            </a:r>
            <a:r>
              <a:rPr lang="en" sz="1100" b="1" dirty="0">
                <a:solidFill>
                  <a:srgbClr val="242424"/>
                </a:solidFill>
                <a:highlight>
                  <a:srgbClr val="FFFFFF"/>
                </a:highlight>
                <a:latin typeface="Times New Roman"/>
                <a:ea typeface="Times New Roman"/>
                <a:cs typeface="Times New Roman"/>
                <a:sym typeface="Times New Roman"/>
              </a:rPr>
              <a:t/>
            </a:r>
            <a:br>
              <a:rPr lang="en" sz="1100" b="1" dirty="0">
                <a:solidFill>
                  <a:srgbClr val="242424"/>
                </a:solidFill>
                <a:highlight>
                  <a:srgbClr val="FFFFFF"/>
                </a:highlight>
                <a:latin typeface="Times New Roman"/>
                <a:ea typeface="Times New Roman"/>
                <a:cs typeface="Times New Roman"/>
                <a:sym typeface="Times New Roman"/>
              </a:rPr>
            </a:br>
            <a:endParaRPr lang="en" sz="1100" b="1" dirty="0">
              <a:solidFill>
                <a:srgbClr val="333333"/>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2b6561c8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2b6561c8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t>Social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697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2b6561c8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2b6561c8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2b6561c8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2b6561c8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-66 </a:t>
            </a:r>
            <a:r>
              <a:rPr lang="en" dirty="0" err="1"/>
              <a:t>yo</a:t>
            </a:r>
            <a:r>
              <a:rPr lang="en" dirty="0"/>
              <a:t> male who had to serve as primary caretaker for his wife with Alzheimer</a:t>
            </a:r>
            <a:endParaRPr dirty="0"/>
          </a:p>
          <a:p>
            <a:pPr marL="0" lvl="0" indent="0" algn="l" rtl="0">
              <a:spcBef>
                <a:spcPts val="0"/>
              </a:spcBef>
              <a:spcAft>
                <a:spcPts val="0"/>
              </a:spcAft>
              <a:buNone/>
            </a:pPr>
            <a:r>
              <a:rPr lang="en" dirty="0"/>
              <a:t>-this prevented him from seeking healthcare for his self</a:t>
            </a:r>
            <a:endParaRPr dirty="0"/>
          </a:p>
          <a:p>
            <a:pPr marL="0" lvl="0" indent="0" algn="l" rtl="0">
              <a:spcBef>
                <a:spcPts val="0"/>
              </a:spcBef>
              <a:spcAft>
                <a:spcPts val="0"/>
              </a:spcAft>
              <a:buNone/>
            </a:pPr>
            <a:r>
              <a:rPr lang="en" dirty="0"/>
              <a:t>-he eventually experienced a fall and in ER evaluation was discovered to have mantle cell lymphoma and suffered multiple complications, arguably preventable,  in his post-hospitalization period</a:t>
            </a:r>
            <a:endParaRPr dirty="0"/>
          </a:p>
          <a:p>
            <a:pPr marL="0" lvl="0" indent="0" algn="l" rtl="0">
              <a:spcBef>
                <a:spcPts val="0"/>
              </a:spcBef>
              <a:spcAft>
                <a:spcPts val="0"/>
              </a:spcAft>
              <a:buNone/>
            </a:pPr>
            <a:r>
              <a:rPr lang="en" dirty="0"/>
              <a:t>-he died 8 month s/p discharge</a:t>
            </a:r>
            <a:endParaRPr dirty="0"/>
          </a:p>
          <a:p>
            <a:pPr marL="0" lvl="0" indent="0" algn="l" rtl="0">
              <a:spcBef>
                <a:spcPts val="0"/>
              </a:spcBef>
              <a:spcAft>
                <a:spcPts val="0"/>
              </a:spcAft>
              <a:buNone/>
            </a:pPr>
            <a:r>
              <a:rPr lang="en" dirty="0"/>
              <a:t>-the healthcare system in Texas failed him, he did not have access to healthcare in his own community, he did not have access to resources to help support the care of his wife, and we do not want to see other families failed by this scenario</a:t>
            </a:r>
            <a:endParaRPr dirty="0"/>
          </a:p>
          <a:p>
            <a:pPr marL="0" lvl="0" indent="0" algn="l" rtl="0">
              <a:spcBef>
                <a:spcPts val="0"/>
              </a:spcBef>
              <a:spcAft>
                <a:spcPts val="0"/>
              </a:spcAft>
              <a:buNone/>
            </a:pPr>
            <a:r>
              <a:rPr lang="en" dirty="0"/>
              <a:t>-we believe we have come up with a solution to help rural communities deliver  healthcare using resources already existing in their own communities with the addition of some new programs to promote sustainability</a:t>
            </a:r>
            <a:endParaRPr dirty="0"/>
          </a:p>
          <a:p>
            <a:pPr marL="0" lvl="0" indent="0" algn="l" rtl="0">
              <a:spcBef>
                <a:spcPts val="0"/>
              </a:spcBef>
              <a:spcAft>
                <a:spcPts val="0"/>
              </a:spcAft>
              <a:buNone/>
            </a:pPr>
            <a:r>
              <a:rPr lang="en" dirty="0"/>
              <a:t>-this presentation will use </a:t>
            </a:r>
            <a:r>
              <a:rPr lang="en" dirty="0" err="1"/>
              <a:t>Iraan</a:t>
            </a:r>
            <a:r>
              <a:rPr lang="en" dirty="0"/>
              <a:t> in Pecos county as a model for our new healthcare delivery system and we believe that this model can be expanded to apply to any group of rural communities across Texas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2b6561c8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2b6561c8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2b6561c8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2b6561c8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counties listed are those explored prior to this competition. On the right are common characteristics shared by these counties across the board. This shows that these problems are not limited to a single county or a single region of Texas. This is a statewide problem and we are aiming to present a statewide solution.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2b6561c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2b6561c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A disparity of healthcare services, quality, and education;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Underutilized or overlooked local community resources;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And poorly distributed county healthcare resources.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2"/>
              </a:solidFill>
            </a:endParaRPr>
          </a:p>
          <a:p>
            <a:pPr marL="0" lvl="0" indent="0" algn="l" rtl="0">
              <a:spcBef>
                <a:spcPts val="16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2b6561c8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2b6561c8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Encourage a health summit for geographically-linked city or county leaders to evaluate their population’s health strengths and weaknesses. The goal is to coordinate and redistribute healthcare resources throughout the combined populations.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Leaders will be motivated to work with hospitals in their districts to redistribute health services in order to mitigate economic &amp; cultural losses from rural hospital closure documented in literature.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For example, an at-risk hospital could be transitioned to a Rural Freestanding Emergency Department (RFED) reducing redundancy of low-volume, limited-scope hospitals but maintaining emergency service access desired by residents of an area.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overall goal is to repurpose existing infrastructure to create a collaborative geographical entity with a productive, cost-effective, integrated healthcare network.</a:t>
            </a:r>
            <a:endParaRPr>
              <a:solidFill>
                <a:schemeClr val="dk1"/>
              </a:solidFill>
            </a:endParaRPr>
          </a:p>
          <a:p>
            <a:pPr marL="0" lvl="0" indent="0" algn="l" rtl="0">
              <a:lnSpc>
                <a:spcPct val="115000"/>
              </a:lnSpc>
              <a:spcBef>
                <a:spcPts val="0"/>
              </a:spcBef>
              <a:spcAft>
                <a:spcPts val="0"/>
              </a:spcAft>
              <a:buNone/>
            </a:pPr>
            <a:r>
              <a:rPr lang="en">
                <a:solidFill>
                  <a:schemeClr val="dk1"/>
                </a:solidFill>
              </a:rPr>
              <a:t>We just discussed how a major problem is these counties are failing counties when working indivicially. We need to combine to survive. We propose the creation of a health summit to inform neighboring towns and counties of their existing infrastructure and how to best allocate these resources amongst regional communities. This collaboration will allow greater access to resources and still meet a region’s needs. </a:t>
            </a:r>
            <a:endParaRPr>
              <a:solidFill>
                <a:schemeClr val="dk1"/>
              </a:solidFill>
            </a:endParaRPr>
          </a:p>
          <a:p>
            <a:pPr marL="0" lvl="0" indent="0" algn="l" rtl="0">
              <a:lnSpc>
                <a:spcPct val="115000"/>
              </a:lnSpc>
              <a:spcBef>
                <a:spcPts val="0"/>
              </a:spcBef>
              <a:spcAft>
                <a:spcPts val="0"/>
              </a:spcAft>
              <a:buNone/>
            </a:pPr>
            <a:r>
              <a:rPr lang="en">
                <a:solidFill>
                  <a:schemeClr val="dk1"/>
                </a:solidFill>
              </a:rPr>
              <a:t>We do not want to close existing hospital, but rather redefine what we consider a hospital. Many community members want to retain their hospital facilities out of necessity of emergency care, but how we can use the rest of the hospital structure to continue to benefit one’s community...i.e. Maintain as many non-acute services as possible (specialty clinics, diagnostic services, rehab services)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2b6561c8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2b6561c8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We feel like the biggest aspect of rural areas  is their sense of community and sense of commitment to service--serving others before oneself. The creation of community health ambassadors are an extension of the health summit intended to carry out the plans to meet the needs of the community. These are volunteers who are church leads, school administration, city officials who are well connected among another to help solve problems as they arise. One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Vocational Service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“Serve our neighbors because we know our neighbors”: Utilize the strong sense of community often found in rural settings to power a grass-roots healthcare improvement model.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County officials should identify Community Health Ambassadors who are pillars of the community/members of civic organizations (i.e. church leaders, school administration, city officials, etc) and will be the driving force for recruiting and incorporating members of the community to meet the volunteer needs of the area.</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Health Ambassadors will also help promote a Rural Roads Voucher Program:</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Modified from a successful model for improving patient transportation and quality of life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Will allow patient access to services deemed necessary by their healthcare provider</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Funded by a combination of existing federal and state grants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goal is to create a network of active community members who work to build up their community’s health system through sustainable volunteer-based programs.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2"/>
              </a:solidFill>
            </a:endParaRPr>
          </a:p>
          <a:p>
            <a:pPr marL="0" lvl="0" indent="0" algn="l" rtl="0">
              <a:spcBef>
                <a:spcPts val="16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2b6561c8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2b6561c8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Address educational and employment disparities in rural Texas by starting with the youth.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High school-centered community care vocation programs build on an already established growing CTE presence in local school districts.  Available certificate program options include CNA, Culinary, and Economics/Finance.  Federal &amp; State grants and scholarships are already available to fund students who enroll in these programs.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Showcase of these programs will occur at Biannual Health Education &amp; Screening (Iraan Health Fair Partnership). Services provided include immunizations, annual basic lab work, and chronic health screenings. Expertise will be offered to community members by volunteer physicians, Telemed specialists, social workers, and CNA students.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goal is to provide opportunities to youth that allow them to train in marketable career skills and incentivize them to stay and serve their community for years to come.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Showcase of these programs will occur at Biannual Health Education &amp; Screening (Iraan Health Fair Partnership).  Services provided include immunizations, annual basic lab work, and chronic health screenings. Expertise will be offered to community members by volunteer physicians, Telemed specialists, social workers, and CNA students.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2b6561c89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2b6561c89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2100" algn="l" defTabSz="914400" rtl="0" eaLnBrk="1" fontAlgn="auto" latinLnBrk="0" hangingPunct="1">
              <a:lnSpc>
                <a:spcPct val="115000"/>
              </a:lnSpc>
              <a:spcBef>
                <a:spcPts val="0"/>
              </a:spcBef>
              <a:spcAft>
                <a:spcPts val="0"/>
              </a:spcAft>
              <a:buClr>
                <a:schemeClr val="dk1"/>
              </a:buClr>
              <a:buSzPts val="1000"/>
              <a:buFont typeface="Arial"/>
              <a:buChar char="●"/>
              <a:tabLst/>
              <a:defRPr/>
            </a:pPr>
            <a:r>
              <a:rPr lang="en" sz="1000" dirty="0">
                <a:solidFill>
                  <a:schemeClr val="dk1"/>
                </a:solidFill>
              </a:rPr>
              <a:t>Example: Use of CNA students to act as the personal health aide 1 day/week</a:t>
            </a:r>
            <a:endParaRPr lang="en-US" sz="1000" dirty="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dirty="0">
                <a:solidFill>
                  <a:schemeClr val="dk1"/>
                </a:solidFill>
              </a:rPr>
              <a:t>Biannual Health Education &amp; Screening (</a:t>
            </a:r>
            <a:r>
              <a:rPr lang="en" sz="1000" dirty="0" err="1">
                <a:solidFill>
                  <a:schemeClr val="dk1"/>
                </a:solidFill>
              </a:rPr>
              <a:t>Iraan</a:t>
            </a:r>
            <a:r>
              <a:rPr lang="en" sz="1000" dirty="0">
                <a:solidFill>
                  <a:schemeClr val="dk1"/>
                </a:solidFill>
              </a:rPr>
              <a:t> Health Fair Partnership): </a:t>
            </a:r>
            <a:endParaRPr sz="1000" dirty="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dirty="0">
                <a:solidFill>
                  <a:schemeClr val="dk1"/>
                </a:solidFill>
              </a:rPr>
              <a:t>Opportunity for chronic health screening </a:t>
            </a:r>
            <a:endParaRPr sz="1000" dirty="0">
              <a:solidFill>
                <a:schemeClr val="dk1"/>
              </a:solidFill>
            </a:endParaRPr>
          </a:p>
          <a:p>
            <a:pPr marL="914400" lvl="1" indent="-292100" algn="l" rtl="0">
              <a:lnSpc>
                <a:spcPct val="115000"/>
              </a:lnSpc>
              <a:spcBef>
                <a:spcPts val="0"/>
              </a:spcBef>
              <a:spcAft>
                <a:spcPts val="0"/>
              </a:spcAft>
              <a:buClr>
                <a:schemeClr val="dk1"/>
              </a:buClr>
              <a:buSzPts val="1000"/>
              <a:buChar char="○"/>
            </a:pPr>
            <a:r>
              <a:rPr lang="en" sz="1000" dirty="0">
                <a:solidFill>
                  <a:schemeClr val="dk1"/>
                </a:solidFill>
              </a:rPr>
              <a:t>Way to involve medical providers/students/specialists either in person or via </a:t>
            </a:r>
            <a:r>
              <a:rPr lang="en" sz="1000" dirty="0" err="1">
                <a:solidFill>
                  <a:schemeClr val="dk1"/>
                </a:solidFill>
              </a:rPr>
              <a:t>Telemed</a:t>
            </a:r>
            <a:r>
              <a:rPr lang="en" sz="1000" dirty="0">
                <a:solidFill>
                  <a:schemeClr val="dk1"/>
                </a:solidFill>
              </a:rPr>
              <a:t> </a:t>
            </a:r>
            <a:endParaRPr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cSld>
  <p:clrMapOvr>
    <a:masterClrMapping/>
  </p:clrMapOvr>
  <p:transition spd="slow">
    <p:wip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cSld>
  <p:clrMapOvr>
    <a:masterClrMapping/>
  </p:clrMapOvr>
  <p:transition spd="slow">
    <p:wip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70088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4215679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transition spd="slow">
    <p:wip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48A87A34-81AB-432B-8DAE-1953F412C126}" type="datetimeFigureOut">
              <a:rPr lang="en-US" smtClean="0"/>
              <a:pPr/>
              <a:t>9/23/2018</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600236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ransition spd="slow">
    <p:wipe/>
  </p:transition>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 name="Rounded Rectangle 1"/>
          <p:cNvSpPr/>
          <p:nvPr/>
        </p:nvSpPr>
        <p:spPr>
          <a:xfrm>
            <a:off x="282389" y="2944906"/>
            <a:ext cx="5217458" cy="1748118"/>
          </a:xfrm>
          <a:prstGeom prst="roundRect">
            <a:avLst/>
          </a:prstGeom>
          <a:solidFill>
            <a:srgbClr val="410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282389" y="4020671"/>
            <a:ext cx="5311588" cy="134470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a:solidFill>
                  <a:schemeClr val="bg1"/>
                </a:solidFill>
              </a:rPr>
              <a:t>R</a:t>
            </a:r>
            <a:r>
              <a:rPr lang="en" sz="4800" b="1" dirty="0">
                <a:solidFill>
                  <a:schemeClr val="bg1"/>
                </a:solidFill>
              </a:rPr>
              <a:t>edefining Rural Hospitals</a:t>
            </a:r>
            <a:r>
              <a:rPr lang="en-US" sz="4800" b="1" dirty="0">
                <a:solidFill>
                  <a:schemeClr val="bg1"/>
                </a:solidFill>
              </a:rPr>
              <a:t/>
            </a:r>
            <a:br>
              <a:rPr lang="en-US" sz="4800" b="1" dirty="0">
                <a:solidFill>
                  <a:schemeClr val="bg1"/>
                </a:solidFill>
              </a:rPr>
            </a:br>
            <a:endParaRPr sz="4800"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168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Graduate </a:t>
            </a:r>
            <a:r>
              <a:rPr lang="en-US" sz="3600" b="1" dirty="0"/>
              <a:t>W</a:t>
            </a:r>
            <a:r>
              <a:rPr lang="en" sz="3600" b="1" dirty="0"/>
              <a:t>ith </a:t>
            </a:r>
            <a:r>
              <a:rPr lang="en-US" sz="3600" b="1" dirty="0"/>
              <a:t>T</a:t>
            </a:r>
            <a:r>
              <a:rPr lang="en" sz="3600" b="1" dirty="0"/>
              <a:t>rade </a:t>
            </a:r>
            <a:r>
              <a:rPr lang="en-US" sz="3600" b="1" dirty="0"/>
              <a:t>C</a:t>
            </a:r>
            <a:r>
              <a:rPr lang="en" sz="3600" b="1" dirty="0"/>
              <a:t>ertification</a:t>
            </a:r>
            <a:endParaRPr sz="3600" b="1" dirty="0"/>
          </a:p>
        </p:txBody>
      </p:sp>
      <p:sp>
        <p:nvSpPr>
          <p:cNvPr id="118" name="Google Shape;118;p21"/>
          <p:cNvSpPr txBox="1">
            <a:spLocks noGrp="1"/>
          </p:cNvSpPr>
          <p:nvPr>
            <p:ph type="body" idx="1"/>
          </p:nvPr>
        </p:nvSpPr>
        <p:spPr>
          <a:xfrm>
            <a:off x="742006"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u="sng" dirty="0"/>
              <a:t>Current Certifications at </a:t>
            </a:r>
            <a:r>
              <a:rPr lang="en" sz="2000" b="1" u="sng" dirty="0" err="1"/>
              <a:t>Iraan</a:t>
            </a:r>
            <a:r>
              <a:rPr lang="en" sz="2000" b="1" u="sng" dirty="0"/>
              <a:t> High </a:t>
            </a:r>
            <a:r>
              <a:rPr lang="en" sz="2000" dirty="0"/>
              <a:t>:</a:t>
            </a:r>
            <a:endParaRPr sz="2000" dirty="0"/>
          </a:p>
          <a:p>
            <a:pPr marL="0" lvl="0" indent="0" algn="l" rtl="0">
              <a:spcBef>
                <a:spcPts val="1600"/>
              </a:spcBef>
              <a:spcAft>
                <a:spcPts val="0"/>
              </a:spcAft>
              <a:buNone/>
            </a:pPr>
            <a:r>
              <a:rPr lang="en" sz="2000" dirty="0"/>
              <a:t>	Commercial Truck driving </a:t>
            </a:r>
            <a:endParaRPr sz="2000" dirty="0"/>
          </a:p>
          <a:p>
            <a:pPr marL="0" lvl="0" indent="0" algn="l" rtl="0">
              <a:spcBef>
                <a:spcPts val="1600"/>
              </a:spcBef>
              <a:spcAft>
                <a:spcPts val="0"/>
              </a:spcAft>
              <a:buNone/>
            </a:pPr>
            <a:r>
              <a:rPr lang="en" sz="2000" dirty="0"/>
              <a:t>	Economics/Finance</a:t>
            </a:r>
            <a:endParaRPr sz="2000" dirty="0"/>
          </a:p>
          <a:p>
            <a:pPr marL="0" lvl="0" indent="0" algn="l" rtl="0">
              <a:spcBef>
                <a:spcPts val="1600"/>
              </a:spcBef>
              <a:spcAft>
                <a:spcPts val="0"/>
              </a:spcAft>
              <a:buNone/>
            </a:pPr>
            <a:r>
              <a:rPr lang="en" sz="2000" dirty="0"/>
              <a:t>	Industrial</a:t>
            </a:r>
            <a:endParaRPr sz="2000" dirty="0"/>
          </a:p>
          <a:p>
            <a:pPr marL="0" lvl="0" indent="0" algn="l" rtl="0">
              <a:spcBef>
                <a:spcPts val="1600"/>
              </a:spcBef>
              <a:spcAft>
                <a:spcPts val="0"/>
              </a:spcAft>
              <a:buNone/>
            </a:pPr>
            <a:r>
              <a:rPr lang="en" sz="2000" dirty="0"/>
              <a:t>	Veterinary Technician</a:t>
            </a:r>
            <a:endParaRPr sz="2000" dirty="0"/>
          </a:p>
          <a:p>
            <a:pPr marL="0" lvl="0" indent="0" algn="l" rtl="0">
              <a:spcBef>
                <a:spcPts val="1600"/>
              </a:spcBef>
              <a:spcAft>
                <a:spcPts val="0"/>
              </a:spcAft>
              <a:buNone/>
            </a:pPr>
            <a:r>
              <a:rPr lang="en" sz="2000" dirty="0"/>
              <a:t>Why not? </a:t>
            </a:r>
            <a:endParaRPr sz="2000" dirty="0"/>
          </a:p>
          <a:p>
            <a:pPr marL="0" lvl="0" indent="0" algn="l" rtl="0">
              <a:spcBef>
                <a:spcPts val="1600"/>
              </a:spcBef>
              <a:spcAft>
                <a:spcPts val="0"/>
              </a:spcAft>
              <a:buNone/>
            </a:pPr>
            <a:r>
              <a:rPr lang="en" sz="2000" dirty="0"/>
              <a:t>	Certified Nursing Assistant </a:t>
            </a:r>
            <a:endParaRPr sz="2000" dirty="0"/>
          </a:p>
          <a:p>
            <a:pPr marL="0" lvl="0" indent="0" algn="l" rtl="0">
              <a:spcBef>
                <a:spcPts val="1600"/>
              </a:spcBef>
              <a:spcAft>
                <a:spcPts val="1600"/>
              </a:spcAft>
              <a:buNone/>
            </a:pPr>
            <a:r>
              <a:rPr lang="en" sz="2000" dirty="0"/>
              <a:t>	</a:t>
            </a:r>
            <a:endParaRPr sz="2000" dirty="0"/>
          </a:p>
        </p:txBody>
      </p:sp>
      <p:pic>
        <p:nvPicPr>
          <p:cNvPr id="119" name="Google Shape;119;p21"/>
          <p:cNvPicPr preferRelativeResize="0"/>
          <p:nvPr/>
        </p:nvPicPr>
        <p:blipFill>
          <a:blip r:embed="rId3">
            <a:alphaModFix/>
          </a:blip>
          <a:stretch>
            <a:fillRect/>
          </a:stretch>
        </p:blipFill>
        <p:spPr>
          <a:xfrm>
            <a:off x="4572000" y="1752248"/>
            <a:ext cx="4361125" cy="291610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196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Current Successful Model</a:t>
            </a:r>
            <a:endParaRPr sz="3600" b="1" dirty="0"/>
          </a:p>
        </p:txBody>
      </p:sp>
      <p:sp>
        <p:nvSpPr>
          <p:cNvPr id="125" name="Google Shape;125;p22"/>
          <p:cNvSpPr txBox="1">
            <a:spLocks noGrp="1"/>
          </p:cNvSpPr>
          <p:nvPr>
            <p:ph type="body" idx="1"/>
          </p:nvPr>
        </p:nvSpPr>
        <p:spPr>
          <a:xfrm>
            <a:off x="311700" y="1152475"/>
            <a:ext cx="4730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u="sng" dirty="0"/>
              <a:t>Victoria College of Nursing </a:t>
            </a:r>
            <a:endParaRPr sz="2000" b="1" u="sng" dirty="0"/>
          </a:p>
          <a:p>
            <a:pPr lvl="1" indent="-342900">
              <a:buSzPts val="1800"/>
              <a:buChar char="●"/>
            </a:pPr>
            <a:r>
              <a:rPr lang="en" sz="2000" dirty="0"/>
              <a:t>CNA Sit</a:t>
            </a:r>
            <a:r>
              <a:rPr lang="en-US" sz="2000" dirty="0"/>
              <a:t>e: </a:t>
            </a:r>
            <a:r>
              <a:rPr lang="en" sz="2000" dirty="0"/>
              <a:t>Gonzales</a:t>
            </a:r>
            <a:r>
              <a:rPr lang="en-US" sz="2000" dirty="0"/>
              <a:t>, TX</a:t>
            </a:r>
          </a:p>
          <a:p>
            <a:pPr lvl="2" indent="-342900">
              <a:spcBef>
                <a:spcPts val="0"/>
              </a:spcBef>
              <a:buSzPts val="1800"/>
              <a:buChar char="●"/>
            </a:pPr>
            <a:r>
              <a:rPr lang="en-US" sz="1700" dirty="0"/>
              <a:t>Cost: $475</a:t>
            </a:r>
          </a:p>
          <a:p>
            <a:pPr lvl="2" indent="-342900">
              <a:spcBef>
                <a:spcPts val="0"/>
              </a:spcBef>
              <a:buSzPts val="1800"/>
              <a:buChar char="●"/>
            </a:pPr>
            <a:r>
              <a:rPr lang="en-US" sz="1700" dirty="0"/>
              <a:t>Scholarship Coverage: $375</a:t>
            </a:r>
            <a:endParaRPr sz="1700" dirty="0"/>
          </a:p>
          <a:p>
            <a:pPr marL="914400" marR="0" lvl="0" indent="-342900" algn="l" rtl="0">
              <a:lnSpc>
                <a:spcPct val="115000"/>
              </a:lnSpc>
              <a:spcBef>
                <a:spcPts val="0"/>
              </a:spcBef>
              <a:spcAft>
                <a:spcPts val="0"/>
              </a:spcAft>
              <a:buSzPts val="1800"/>
              <a:buChar char="●"/>
            </a:pPr>
            <a:r>
              <a:rPr lang="en" sz="2000" dirty="0"/>
              <a:t>&gt;90% retainment of students in their respective hometowns</a:t>
            </a:r>
            <a:endParaRPr sz="2000" dirty="0"/>
          </a:p>
          <a:p>
            <a:pPr marL="914400" marR="0" lvl="0" indent="-342900" algn="l" rtl="0">
              <a:lnSpc>
                <a:spcPct val="115000"/>
              </a:lnSpc>
              <a:spcBef>
                <a:spcPts val="0"/>
              </a:spcBef>
              <a:spcAft>
                <a:spcPts val="0"/>
              </a:spcAft>
              <a:buSzPts val="1800"/>
              <a:buChar char="●"/>
            </a:pPr>
            <a:r>
              <a:rPr lang="en" sz="2000" dirty="0"/>
              <a:t>Many employers of these graduates later pay for continued educational advancement </a:t>
            </a:r>
            <a:endParaRPr sz="2000" dirty="0"/>
          </a:p>
          <a:p>
            <a:pPr marL="457200" lvl="0" indent="0" algn="l" rtl="0">
              <a:spcBef>
                <a:spcPts val="1600"/>
              </a:spcBef>
              <a:spcAft>
                <a:spcPts val="1600"/>
              </a:spcAft>
              <a:buNone/>
            </a:pPr>
            <a:endParaRPr sz="2000" dirty="0"/>
          </a:p>
        </p:txBody>
      </p:sp>
      <p:pic>
        <p:nvPicPr>
          <p:cNvPr id="126" name="Google Shape;126;p22"/>
          <p:cNvPicPr preferRelativeResize="0"/>
          <p:nvPr/>
        </p:nvPicPr>
        <p:blipFill>
          <a:blip r:embed="rId3">
            <a:alphaModFix/>
          </a:blip>
          <a:stretch>
            <a:fillRect/>
          </a:stretch>
        </p:blipFill>
        <p:spPr>
          <a:xfrm>
            <a:off x="4897302" y="914954"/>
            <a:ext cx="4125674" cy="4006670"/>
          </a:xfrm>
          <a:prstGeom prst="rect">
            <a:avLst/>
          </a:prstGeom>
          <a:noFill/>
          <a:ln>
            <a:noFill/>
          </a:ln>
        </p:spPr>
      </p:pic>
      <p:sp>
        <p:nvSpPr>
          <p:cNvPr id="2" name="Rounded Rectangle 1"/>
          <p:cNvSpPr/>
          <p:nvPr/>
        </p:nvSpPr>
        <p:spPr>
          <a:xfrm>
            <a:off x="4897301" y="1304364"/>
            <a:ext cx="1059745" cy="3227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924195" y="2254651"/>
            <a:ext cx="763912" cy="34063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68000" y="95401"/>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t>Grants to Help Carry the Burden</a:t>
            </a:r>
            <a:endParaRPr sz="3600" b="1" dirty="0"/>
          </a:p>
        </p:txBody>
      </p:sp>
      <p:sp>
        <p:nvSpPr>
          <p:cNvPr id="134" name="Google Shape;134;p23"/>
          <p:cNvSpPr txBox="1">
            <a:spLocks noGrp="1"/>
          </p:cNvSpPr>
          <p:nvPr>
            <p:ph type="body" idx="1"/>
          </p:nvPr>
        </p:nvSpPr>
        <p:spPr>
          <a:xfrm>
            <a:off x="1183341" y="1421137"/>
            <a:ext cx="7342188" cy="3049077"/>
          </a:xfrm>
          <a:prstGeom prst="rect">
            <a:avLst/>
          </a:prstGeom>
          <a:noFill/>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dirty="0">
                <a:solidFill>
                  <a:schemeClr val="tx1"/>
                </a:solidFill>
                <a:latin typeface="Times New Roman"/>
                <a:ea typeface="Times New Roman"/>
                <a:cs typeface="Times New Roman"/>
                <a:sym typeface="Times New Roman"/>
              </a:rPr>
              <a:t>Flex Program</a:t>
            </a:r>
            <a:br>
              <a:rPr lang="en" sz="2000" b="1" dirty="0">
                <a:solidFill>
                  <a:schemeClr val="tx1"/>
                </a:solidFill>
                <a:latin typeface="Times New Roman"/>
                <a:ea typeface="Times New Roman"/>
                <a:cs typeface="Times New Roman"/>
                <a:sym typeface="Times New Roman"/>
              </a:rPr>
            </a:br>
            <a:r>
              <a:rPr lang="en" sz="2000" b="1" dirty="0">
                <a:solidFill>
                  <a:schemeClr val="tx1"/>
                </a:solidFill>
                <a:latin typeface="Times New Roman"/>
                <a:ea typeface="Times New Roman"/>
                <a:cs typeface="Times New Roman"/>
                <a:sym typeface="Times New Roman"/>
              </a:rPr>
              <a:t>Small Rural Hospital Improvement Grant Program</a:t>
            </a:r>
            <a:br>
              <a:rPr lang="en" sz="2000" b="1" dirty="0">
                <a:solidFill>
                  <a:schemeClr val="tx1"/>
                </a:solidFill>
                <a:latin typeface="Times New Roman"/>
                <a:ea typeface="Times New Roman"/>
                <a:cs typeface="Times New Roman"/>
                <a:sym typeface="Times New Roman"/>
              </a:rPr>
            </a:br>
            <a:r>
              <a:rPr lang="en" sz="2000" b="1" dirty="0">
                <a:solidFill>
                  <a:schemeClr val="tx1"/>
                </a:solidFill>
                <a:latin typeface="Times New Roman"/>
                <a:ea typeface="Times New Roman"/>
                <a:cs typeface="Times New Roman"/>
                <a:sym typeface="Times New Roman"/>
              </a:rPr>
              <a:t>Rural Communities Health Care Investment Program (RCHIP)</a:t>
            </a:r>
            <a:endParaRPr lang="en-US" sz="2000" b="1" dirty="0">
              <a:solidFill>
                <a:schemeClr val="tx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US" sz="2000" b="1" dirty="0">
                <a:solidFill>
                  <a:schemeClr val="tx1"/>
                </a:solidFill>
                <a:latin typeface="Times New Roman"/>
                <a:ea typeface="Times New Roman"/>
                <a:cs typeface="Times New Roman"/>
                <a:sym typeface="Times New Roman"/>
              </a:rPr>
              <a:t>Laura Jane Musser Fund: Rural Initiative Program</a:t>
            </a:r>
          </a:p>
          <a:p>
            <a:pPr marL="0" lvl="0" indent="0" algn="l" rtl="0">
              <a:lnSpc>
                <a:spcPct val="150000"/>
              </a:lnSpc>
              <a:spcBef>
                <a:spcPts val="0"/>
              </a:spcBef>
              <a:spcAft>
                <a:spcPts val="0"/>
              </a:spcAft>
              <a:buNone/>
            </a:pPr>
            <a:r>
              <a:rPr lang="en-US" sz="2000" b="1" dirty="0">
                <a:solidFill>
                  <a:schemeClr val="tx1"/>
                </a:solidFill>
                <a:latin typeface="Times New Roman"/>
                <a:ea typeface="Times New Roman"/>
                <a:cs typeface="Times New Roman"/>
                <a:sym typeface="Times New Roman"/>
              </a:rPr>
              <a:t>Texas Community Development Fund</a:t>
            </a:r>
          </a:p>
          <a:p>
            <a:pPr marL="0" lvl="0" indent="0" algn="l" rtl="0">
              <a:lnSpc>
                <a:spcPct val="150000"/>
              </a:lnSpc>
              <a:spcBef>
                <a:spcPts val="0"/>
              </a:spcBef>
              <a:spcAft>
                <a:spcPts val="0"/>
              </a:spcAft>
              <a:buNone/>
            </a:pPr>
            <a:r>
              <a:rPr lang="en-US" sz="2000" b="1" dirty="0">
                <a:solidFill>
                  <a:schemeClr val="tx1"/>
                </a:solidFill>
                <a:latin typeface="Times New Roman"/>
                <a:ea typeface="Times New Roman"/>
                <a:cs typeface="Times New Roman"/>
                <a:sym typeface="Times New Roman"/>
              </a:rPr>
              <a:t>Grants for Supportive Services and Senior Centers</a:t>
            </a:r>
            <a:endParaRPr sz="2000" b="1" dirty="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Potential Action Plan</a:t>
            </a:r>
            <a:endParaRPr sz="3600" dirty="0"/>
          </a:p>
        </p:txBody>
      </p:sp>
      <p:sp>
        <p:nvSpPr>
          <p:cNvPr id="140" name="Google Shape;140;p24"/>
          <p:cNvSpPr txBox="1">
            <a:spLocks noGrp="1"/>
          </p:cNvSpPr>
          <p:nvPr>
            <p:ph type="body" idx="1"/>
          </p:nvPr>
        </p:nvSpPr>
        <p:spPr>
          <a:xfrm>
            <a:off x="782347" y="57270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2000" dirty="0"/>
              <a:t>Physicians reach out to local congressman, county commissioners, TMA, in order to assess their respective county and regional needs.</a:t>
            </a:r>
            <a:endParaRPr sz="2000" dirty="0"/>
          </a:p>
          <a:p>
            <a:pPr marL="457200" lvl="0" indent="-342900" algn="l" rtl="0">
              <a:spcBef>
                <a:spcPts val="0"/>
              </a:spcBef>
              <a:spcAft>
                <a:spcPts val="0"/>
              </a:spcAft>
              <a:buSzPts val="1800"/>
              <a:buAutoNum type="arabicPeriod"/>
            </a:pPr>
            <a:r>
              <a:rPr lang="en" sz="2000" dirty="0"/>
              <a:t>Create a committee comprised of citizens of neighboring counties and towns</a:t>
            </a:r>
            <a:endParaRPr sz="2000" dirty="0"/>
          </a:p>
          <a:p>
            <a:pPr marL="457200" lvl="0" indent="-342900" algn="l" rtl="0">
              <a:spcBef>
                <a:spcPts val="0"/>
              </a:spcBef>
              <a:spcAft>
                <a:spcPts val="0"/>
              </a:spcAft>
              <a:buSzPts val="1800"/>
              <a:buAutoNum type="arabicPeriod"/>
            </a:pPr>
            <a:r>
              <a:rPr lang="en" sz="2000" dirty="0"/>
              <a:t>Effectively reallocate resources regionally between counties, especially those without a physician or family health practitioner</a:t>
            </a:r>
            <a:endParaRPr sz="2000" dirty="0"/>
          </a:p>
          <a:p>
            <a:pPr marL="457200" lvl="0" indent="-342900" algn="l" rtl="0">
              <a:spcBef>
                <a:spcPts val="0"/>
              </a:spcBef>
              <a:spcAft>
                <a:spcPts val="0"/>
              </a:spcAft>
              <a:buSzPts val="1800"/>
              <a:buAutoNum type="arabicPeriod"/>
            </a:pPr>
            <a:r>
              <a:rPr lang="en" sz="2000" dirty="0"/>
              <a:t>Use the funds that are saved through sharing resources and through applying for available grants to hire a social worker.</a:t>
            </a:r>
            <a:endParaRPr sz="2000" dirty="0"/>
          </a:p>
          <a:p>
            <a:pPr marL="457200" lvl="0" indent="-342900" algn="l" rtl="0">
              <a:spcBef>
                <a:spcPts val="0"/>
              </a:spcBef>
              <a:spcAft>
                <a:spcPts val="0"/>
              </a:spcAft>
              <a:buSzPts val="1800"/>
              <a:buAutoNum type="arabicPeriod"/>
            </a:pPr>
            <a:r>
              <a:rPr lang="en" sz="2000" dirty="0"/>
              <a:t>Use social worker to help coordinate health resources such as the voucher program and to collaborate between existing community programs such as technical certificate high school programs.</a:t>
            </a:r>
            <a:endParaRPr lang="en-US" sz="2000" dirty="0"/>
          </a:p>
          <a:p>
            <a:pPr marL="457200" lvl="0" indent="-342900" algn="l" rtl="0">
              <a:spcBef>
                <a:spcPts val="0"/>
              </a:spcBef>
              <a:spcAft>
                <a:spcPts val="0"/>
              </a:spcAft>
              <a:buSzPts val="1800"/>
              <a:buAutoNum type="arabicPeriod"/>
            </a:pPr>
            <a:r>
              <a:rPr lang="en-US" sz="2000" dirty="0"/>
              <a:t>Promote service opportunities that are realistically sustainable for all volunteers involved</a:t>
            </a:r>
          </a:p>
          <a:p>
            <a:pPr marL="457200" lvl="0" indent="-342900" algn="l" rtl="0">
              <a:spcBef>
                <a:spcPts val="0"/>
              </a:spcBef>
              <a:spcAft>
                <a:spcPts val="0"/>
              </a:spcAft>
              <a:buSzPts val="1800"/>
              <a:buAutoNum type="arabicPeriod"/>
            </a:pPr>
            <a:r>
              <a:rPr lang="en-US" sz="2000" dirty="0"/>
              <a:t>Incorporate the youth to support new and existing healthcare services</a:t>
            </a:r>
            <a:endParaRPr sz="2000" dirty="0"/>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175B-783B-724C-8CC5-E31C05080887}"/>
              </a:ext>
            </a:extLst>
          </p:cNvPr>
          <p:cNvSpPr>
            <a:spLocks noGrp="1"/>
          </p:cNvSpPr>
          <p:nvPr>
            <p:ph type="title"/>
          </p:nvPr>
        </p:nvSpPr>
        <p:spPr>
          <a:xfrm>
            <a:off x="311700" y="149190"/>
            <a:ext cx="8520600" cy="572700"/>
          </a:xfrm>
        </p:spPr>
        <p:txBody>
          <a:bodyPr>
            <a:noAutofit/>
          </a:bodyPr>
          <a:lstStyle/>
          <a:p>
            <a:r>
              <a:rPr lang="en-US" sz="3600" dirty="0" smtClean="0"/>
              <a:t>Estimated Costs</a:t>
            </a:r>
            <a:endParaRPr lang="en-US" sz="3600" dirty="0"/>
          </a:p>
        </p:txBody>
      </p:sp>
      <p:sp>
        <p:nvSpPr>
          <p:cNvPr id="3" name="Text Placeholder 2">
            <a:extLst>
              <a:ext uri="{FF2B5EF4-FFF2-40B4-BE49-F238E27FC236}">
                <a16:creationId xmlns:a16="http://schemas.microsoft.com/office/drawing/2014/main" id="{4D138CB1-14A6-224B-84A7-3EF84730D4E0}"/>
              </a:ext>
            </a:extLst>
          </p:cNvPr>
          <p:cNvSpPr>
            <a:spLocks noGrp="1"/>
          </p:cNvSpPr>
          <p:nvPr>
            <p:ph type="body" idx="1"/>
          </p:nvPr>
        </p:nvSpPr>
        <p:spPr/>
        <p:txBody>
          <a:bodyPr>
            <a:noAutofit/>
          </a:bodyPr>
          <a:lstStyle/>
          <a:p>
            <a:r>
              <a:rPr lang="en-US" sz="2000" dirty="0"/>
              <a:t>Pecos County Budget						</a:t>
            </a:r>
            <a:r>
              <a:rPr lang="en-US" sz="2000" dirty="0" smtClean="0"/>
              <a:t>$</a:t>
            </a:r>
            <a:r>
              <a:rPr lang="en-US" sz="2000" dirty="0"/>
              <a:t>56,000,000</a:t>
            </a:r>
          </a:p>
          <a:p>
            <a:r>
              <a:rPr lang="en-US" sz="2000" dirty="0"/>
              <a:t>Resources Allocated for Healthcare: 	$4,640,000</a:t>
            </a:r>
          </a:p>
          <a:p>
            <a:endParaRPr lang="en-US" sz="2000" dirty="0"/>
          </a:p>
          <a:p>
            <a:endParaRPr lang="en-US" sz="2000" dirty="0"/>
          </a:p>
          <a:p>
            <a:r>
              <a:rPr lang="en-US" sz="2000" dirty="0"/>
              <a:t>Cost of Our Program:</a:t>
            </a:r>
          </a:p>
          <a:p>
            <a:pPr lvl="1"/>
            <a:r>
              <a:rPr lang="en-US" sz="2000" dirty="0"/>
              <a:t>Social Worker: 					</a:t>
            </a:r>
            <a:r>
              <a:rPr lang="en-US" sz="2000" dirty="0" smtClean="0"/>
              <a:t>	$</a:t>
            </a:r>
            <a:r>
              <a:rPr lang="en-US" sz="2000" dirty="0"/>
              <a:t>65,000</a:t>
            </a:r>
          </a:p>
          <a:p>
            <a:pPr lvl="1"/>
            <a:r>
              <a:rPr lang="en-US" sz="2000" dirty="0"/>
              <a:t>Voucher Program: 				</a:t>
            </a:r>
            <a:r>
              <a:rPr lang="en-US" sz="2000" dirty="0" smtClean="0"/>
              <a:t>	$</a:t>
            </a:r>
            <a:r>
              <a:rPr lang="en-US" sz="2000" dirty="0"/>
              <a:t>1,560,000</a:t>
            </a:r>
          </a:p>
          <a:p>
            <a:pPr lvl="1"/>
            <a:r>
              <a:rPr lang="en-US" sz="2000" dirty="0"/>
              <a:t>Total: 							</a:t>
            </a:r>
            <a:r>
              <a:rPr lang="en-US" sz="2000" dirty="0" smtClean="0"/>
              <a:t>		$</a:t>
            </a:r>
            <a:r>
              <a:rPr lang="en-US" sz="2000" dirty="0"/>
              <a:t>1,620,000	</a:t>
            </a:r>
            <a:br>
              <a:rPr lang="en-US" sz="2000" dirty="0"/>
            </a:br>
            <a:endParaRPr lang="en-US" sz="2000" dirty="0"/>
          </a:p>
        </p:txBody>
      </p:sp>
    </p:spTree>
    <p:extLst>
      <p:ext uri="{BB962C8B-B14F-4D97-AF65-F5344CB8AC3E}">
        <p14:creationId xmlns:p14="http://schemas.microsoft.com/office/powerpoint/2010/main" val="353799517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06" y="1332531"/>
            <a:ext cx="8520600" cy="2594010"/>
          </a:xfrm>
        </p:spPr>
        <p:txBody>
          <a:bodyPr>
            <a:noAutofit/>
          </a:bodyPr>
          <a:lstStyle/>
          <a:p>
            <a:pPr lvl="0" algn="ctr"/>
            <a:r>
              <a:rPr lang="en-US" sz="4800" b="1" dirty="0"/>
              <a:t>We want to see our rural communities not just survive, but thrive. </a:t>
            </a:r>
            <a:br>
              <a:rPr lang="en-US" sz="4800" b="1" dirty="0"/>
            </a:br>
            <a:endParaRPr lang="en-US" sz="4800" b="1" dirty="0"/>
          </a:p>
        </p:txBody>
      </p:sp>
    </p:spTree>
    <p:extLst>
      <p:ext uri="{BB962C8B-B14F-4D97-AF65-F5344CB8AC3E}">
        <p14:creationId xmlns:p14="http://schemas.microsoft.com/office/powerpoint/2010/main" val="164981093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75482" y="1520789"/>
            <a:ext cx="8520600" cy="2351963"/>
          </a:xfrm>
          <a:prstGeom prst="rect">
            <a:avLst/>
          </a:prstGeom>
        </p:spPr>
        <p:txBody>
          <a:bodyPr spcFirstLastPara="1" wrap="square" lIns="91425" tIns="91425" rIns="91425" bIns="91425" anchor="t" anchorCtr="0">
            <a:noAutofit/>
          </a:bodyPr>
          <a:lstStyle/>
          <a:p>
            <a:pPr algn="ctr"/>
            <a:r>
              <a:rPr lang="en" sz="4800" b="1" dirty="0">
                <a:solidFill>
                  <a:schemeClr val="dk1"/>
                </a:solidFill>
              </a:rPr>
              <a:t>Ultimately, our goal is </a:t>
            </a:r>
            <a:r>
              <a:rPr lang="en-US" sz="4800" b="1" dirty="0">
                <a:solidFill>
                  <a:schemeClr val="dk1"/>
                </a:solidFill>
              </a:rPr>
              <a:t>t</a:t>
            </a:r>
            <a:r>
              <a:rPr lang="en" sz="4800" b="1" dirty="0">
                <a:solidFill>
                  <a:schemeClr val="dk1"/>
                </a:solidFill>
              </a:rPr>
              <a:t>o utilize our best healthcare resource: people.</a:t>
            </a:r>
            <a:br>
              <a:rPr lang="en" sz="4800" b="1" dirty="0">
                <a:solidFill>
                  <a:schemeClr val="dk1"/>
                </a:solidFill>
              </a:rPr>
            </a:br>
            <a:endParaRPr sz="4800"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5012" y="2480376"/>
            <a:ext cx="7368988" cy="844712"/>
          </a:xfrm>
        </p:spPr>
        <p:txBody>
          <a:bodyPr>
            <a:noAutofit/>
          </a:bodyPr>
          <a:lstStyle/>
          <a:p>
            <a:r>
              <a:rPr lang="en-US" sz="3600" dirty="0"/>
              <a:t>Derek Christensen, Colleen Del Valle, Emily Nelson, Emily </a:t>
            </a:r>
            <a:r>
              <a:rPr lang="en-US" sz="3600" dirty="0" err="1"/>
              <a:t>Tutt</a:t>
            </a:r>
            <a:r>
              <a:rPr lang="en-US" sz="3600" dirty="0"/>
              <a:t>, Tyler Ulmer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912371" y="453515"/>
            <a:ext cx="6716087" cy="1569661"/>
          </a:xfrm>
          <a:prstGeom prst="rect">
            <a:avLst/>
          </a:prstGeom>
        </p:spPr>
      </p:pic>
    </p:spTree>
    <p:extLst>
      <p:ext uri="{BB962C8B-B14F-4D97-AF65-F5344CB8AC3E}">
        <p14:creationId xmlns:p14="http://schemas.microsoft.com/office/powerpoint/2010/main" val="112587621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17052"/>
            <a:ext cx="8520600" cy="103542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dirty="0"/>
              <a:t>Patient: </a:t>
            </a:r>
            <a:r>
              <a:rPr lang="en" sz="3000" dirty="0"/>
              <a:t>Mr. </a:t>
            </a:r>
            <a:r>
              <a:rPr lang="en" sz="3000" dirty="0" err="1"/>
              <a:t>Funderburk</a:t>
            </a:r>
            <a:endParaRPr sz="3000" dirty="0"/>
          </a:p>
          <a:p>
            <a:pPr marL="0" lvl="0" indent="0" algn="l" rtl="0">
              <a:spcBef>
                <a:spcPts val="0"/>
              </a:spcBef>
              <a:spcAft>
                <a:spcPts val="0"/>
              </a:spcAft>
              <a:buClr>
                <a:schemeClr val="dk1"/>
              </a:buClr>
              <a:buSzPts val="1100"/>
              <a:buFont typeface="Arial"/>
              <a:buNone/>
            </a:pPr>
            <a:r>
              <a:rPr lang="en-US" sz="2800" dirty="0">
                <a:solidFill>
                  <a:schemeClr val="dk2"/>
                </a:solidFill>
              </a:rPr>
              <a:t>Location: Pecos County, TX</a:t>
            </a:r>
            <a:endParaRPr sz="3000" dirty="0"/>
          </a:p>
        </p:txBody>
      </p:sp>
      <p:sp>
        <p:nvSpPr>
          <p:cNvPr id="62" name="Google Shape;62;p14"/>
          <p:cNvSpPr txBox="1">
            <a:spLocks noGrp="1"/>
          </p:cNvSpPr>
          <p:nvPr>
            <p:ph type="body" idx="1"/>
          </p:nvPr>
        </p:nvSpPr>
        <p:spPr>
          <a:xfrm>
            <a:off x="567194" y="1152475"/>
            <a:ext cx="5457088" cy="3550023"/>
          </a:xfrm>
          <a:prstGeom prst="rect">
            <a:avLst/>
          </a:prstGeom>
        </p:spPr>
        <p:txBody>
          <a:bodyPr spcFirstLastPara="1" wrap="square" lIns="91425" tIns="91425" rIns="91425" bIns="91425" anchor="t" anchorCtr="0">
            <a:noAutofit/>
          </a:bodyPr>
          <a:lstStyle/>
          <a:p>
            <a:pPr marL="285750" indent="-285750">
              <a:spcAft>
                <a:spcPts val="600"/>
              </a:spcAft>
            </a:pPr>
            <a:r>
              <a:rPr lang="en-US" sz="2400" dirty="0"/>
              <a:t>Systemic failures in Texas Rural Healthcare lead to the poor quality of life and ultimately the untimely death of our patient.</a:t>
            </a:r>
          </a:p>
          <a:p>
            <a:pPr marL="285750" indent="-285750">
              <a:spcAft>
                <a:spcPts val="600"/>
              </a:spcAft>
            </a:pPr>
            <a:r>
              <a:rPr lang="en-US" sz="2400" dirty="0"/>
              <a:t>The healthcare system in Texas failed him</a:t>
            </a:r>
          </a:p>
          <a:p>
            <a:pPr marL="285750" indent="-285750">
              <a:spcAft>
                <a:spcPts val="600"/>
              </a:spcAft>
            </a:pPr>
            <a:r>
              <a:rPr lang="en-US" sz="2400" dirty="0"/>
              <a:t>Our solution helps rural communities across Texas deliver healthcare using existing resources</a:t>
            </a:r>
            <a:endParaRPr sz="2400" dirty="0"/>
          </a:p>
        </p:txBody>
      </p:sp>
      <p:pic>
        <p:nvPicPr>
          <p:cNvPr id="63" name="Google Shape;63;p14"/>
          <p:cNvPicPr preferRelativeResize="0"/>
          <p:nvPr/>
        </p:nvPicPr>
        <p:blipFill>
          <a:blip r:embed="rId3">
            <a:alphaModFix/>
          </a:blip>
          <a:stretch>
            <a:fillRect/>
          </a:stretch>
        </p:blipFill>
        <p:spPr>
          <a:xfrm>
            <a:off x="5883854" y="1313840"/>
            <a:ext cx="3088875" cy="2834050"/>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78113"/>
            <a:ext cx="8520600" cy="6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t>Pecos County, TX</a:t>
            </a:r>
            <a:endParaRPr sz="3600" b="1" dirty="0"/>
          </a:p>
        </p:txBody>
      </p:sp>
      <p:sp>
        <p:nvSpPr>
          <p:cNvPr id="77" name="Google Shape;77;p16"/>
          <p:cNvSpPr txBox="1">
            <a:spLocks noGrp="1"/>
          </p:cNvSpPr>
          <p:nvPr>
            <p:ph type="body" idx="1"/>
          </p:nvPr>
        </p:nvSpPr>
        <p:spPr>
          <a:xfrm>
            <a:off x="553175" y="900953"/>
            <a:ext cx="890400" cy="19309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err="1"/>
              <a:t>Iraan</a:t>
            </a:r>
            <a:endParaRPr sz="2000" dirty="0"/>
          </a:p>
          <a:p>
            <a:pPr marL="0" lvl="0" indent="0" algn="l" rtl="0">
              <a:spcBef>
                <a:spcPts val="1600"/>
              </a:spcBef>
              <a:spcAft>
                <a:spcPts val="0"/>
              </a:spcAft>
              <a:buNone/>
            </a:pPr>
            <a:r>
              <a:rPr lang="en" sz="2000" dirty="0" err="1"/>
              <a:t>Iraan</a:t>
            </a:r>
            <a:endParaRPr sz="2000" dirty="0"/>
          </a:p>
          <a:p>
            <a:pPr marL="0" lvl="0" indent="0" algn="l" rtl="0">
              <a:spcBef>
                <a:spcPts val="1600"/>
              </a:spcBef>
              <a:spcAft>
                <a:spcPts val="1600"/>
              </a:spcAft>
              <a:buNone/>
            </a:pPr>
            <a:r>
              <a:rPr lang="en" sz="2000" dirty="0" err="1"/>
              <a:t>Iraan</a:t>
            </a:r>
            <a:r>
              <a:rPr lang="en" sz="2000" dirty="0"/>
              <a:t> </a:t>
            </a:r>
            <a:endParaRPr sz="2000" dirty="0"/>
          </a:p>
        </p:txBody>
      </p:sp>
      <p:sp>
        <p:nvSpPr>
          <p:cNvPr id="81" name="Google Shape;81;p16"/>
          <p:cNvSpPr txBox="1">
            <a:spLocks noGrp="1"/>
          </p:cNvSpPr>
          <p:nvPr>
            <p:ph type="body" idx="4294967295"/>
          </p:nvPr>
        </p:nvSpPr>
        <p:spPr>
          <a:xfrm>
            <a:off x="1443575" y="750325"/>
            <a:ext cx="2010480" cy="15192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1 hour</a:t>
            </a:r>
            <a:endParaRPr sz="2000" dirty="0"/>
          </a:p>
          <a:p>
            <a:pPr marL="0" lvl="0" indent="0" algn="l" rtl="0">
              <a:spcBef>
                <a:spcPts val="1600"/>
              </a:spcBef>
              <a:spcAft>
                <a:spcPts val="0"/>
              </a:spcAft>
              <a:buNone/>
            </a:pPr>
            <a:r>
              <a:rPr lang="en" sz="2000" dirty="0"/>
              <a:t>1 ½ hours</a:t>
            </a:r>
            <a:endParaRPr sz="2000" dirty="0"/>
          </a:p>
          <a:p>
            <a:pPr marL="0" lvl="0" indent="0" algn="l" rtl="0">
              <a:spcBef>
                <a:spcPts val="1600"/>
              </a:spcBef>
              <a:spcAft>
                <a:spcPts val="1600"/>
              </a:spcAft>
              <a:buNone/>
            </a:pPr>
            <a:r>
              <a:rPr lang="en" sz="2000" dirty="0"/>
              <a:t>1 ¾ hours</a:t>
            </a:r>
            <a:endParaRPr sz="2000" dirty="0"/>
          </a:p>
        </p:txBody>
      </p:sp>
      <p:sp>
        <p:nvSpPr>
          <p:cNvPr id="82" name="Google Shape;82;p16"/>
          <p:cNvSpPr txBox="1">
            <a:spLocks noGrp="1"/>
          </p:cNvSpPr>
          <p:nvPr>
            <p:ph type="body" idx="4294967295"/>
          </p:nvPr>
        </p:nvSpPr>
        <p:spPr>
          <a:xfrm>
            <a:off x="3222515" y="900953"/>
            <a:ext cx="2128838" cy="18785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Fort Stockton</a:t>
            </a:r>
            <a:endParaRPr sz="2000" dirty="0"/>
          </a:p>
          <a:p>
            <a:pPr marL="0" lvl="0" indent="0" algn="l" rtl="0">
              <a:spcBef>
                <a:spcPts val="1600"/>
              </a:spcBef>
              <a:spcAft>
                <a:spcPts val="0"/>
              </a:spcAft>
              <a:buNone/>
            </a:pPr>
            <a:r>
              <a:rPr lang="en" sz="2000" dirty="0"/>
              <a:t>Odessa</a:t>
            </a:r>
            <a:endParaRPr sz="2000" dirty="0"/>
          </a:p>
          <a:p>
            <a:pPr marL="0" lvl="0" indent="0" algn="l" rtl="0">
              <a:spcBef>
                <a:spcPts val="1600"/>
              </a:spcBef>
              <a:spcAft>
                <a:spcPts val="1600"/>
              </a:spcAft>
              <a:buNone/>
            </a:pPr>
            <a:r>
              <a:rPr lang="en" sz="2000" dirty="0"/>
              <a:t>San Angelo</a:t>
            </a:r>
            <a:endParaRPr sz="2000" dirty="0"/>
          </a:p>
        </p:txBody>
      </p:sp>
      <p:sp>
        <p:nvSpPr>
          <p:cNvPr id="78" name="Google Shape;78;p16"/>
          <p:cNvSpPr/>
          <p:nvPr/>
        </p:nvSpPr>
        <p:spPr>
          <a:xfrm>
            <a:off x="1344977" y="2196147"/>
            <a:ext cx="1803000" cy="128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1377197" y="1680384"/>
            <a:ext cx="1803000" cy="128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1419515" y="1105991"/>
            <a:ext cx="1803000" cy="128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6"/>
          <p:cNvPicPr preferRelativeResize="0"/>
          <p:nvPr/>
        </p:nvPicPr>
        <p:blipFill>
          <a:blip r:embed="rId3">
            <a:alphaModFix/>
          </a:blip>
          <a:stretch>
            <a:fillRect/>
          </a:stretch>
        </p:blipFill>
        <p:spPr>
          <a:xfrm>
            <a:off x="5392542" y="242764"/>
            <a:ext cx="3538356" cy="4625071"/>
          </a:xfrm>
          <a:prstGeom prst="rect">
            <a:avLst/>
          </a:prstGeom>
          <a:noFill/>
          <a:ln>
            <a:noFill/>
          </a:ln>
        </p:spPr>
      </p:pic>
      <p:sp>
        <p:nvSpPr>
          <p:cNvPr id="2" name="TextBox 1"/>
          <p:cNvSpPr txBox="1"/>
          <p:nvPr/>
        </p:nvSpPr>
        <p:spPr>
          <a:xfrm>
            <a:off x="1344977" y="3277605"/>
            <a:ext cx="4047565" cy="1477328"/>
          </a:xfrm>
          <a:prstGeom prst="rect">
            <a:avLst/>
          </a:prstGeom>
          <a:noFill/>
        </p:spPr>
        <p:txBody>
          <a:bodyPr wrap="square" rtlCol="0">
            <a:spAutoFit/>
          </a:bodyPr>
          <a:lstStyle/>
          <a:p>
            <a:pPr marL="285750" indent="-285750">
              <a:buFont typeface="Arial" charset="0"/>
              <a:buChar char="•"/>
            </a:pPr>
            <a:r>
              <a:rPr lang="en-US" sz="1800" dirty="0"/>
              <a:t>Time from East to West: over 2 hours, 132 miles</a:t>
            </a:r>
          </a:p>
          <a:p>
            <a:pPr marL="285750" indent="-285750">
              <a:buFont typeface="Arial" charset="0"/>
              <a:buChar char="•"/>
            </a:pPr>
            <a:r>
              <a:rPr lang="en-US" sz="1800" dirty="0"/>
              <a:t>Total area: 4765 square miles (Delaware 2,489)</a:t>
            </a:r>
          </a:p>
          <a:p>
            <a:pPr marL="285750" indent="-285750">
              <a:buFont typeface="Arial" charset="0"/>
              <a:buChar char="•"/>
            </a:pPr>
            <a:r>
              <a:rPr lang="en-US" sz="1800" dirty="0"/>
              <a:t>Population was 15,507</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4919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Counties Across Texas</a:t>
            </a:r>
            <a:endParaRPr sz="3600" dirty="0"/>
          </a:p>
        </p:txBody>
      </p:sp>
      <p:sp>
        <p:nvSpPr>
          <p:cNvPr id="69" name="Google Shape;69;p15"/>
          <p:cNvSpPr txBox="1">
            <a:spLocks noGrp="1"/>
          </p:cNvSpPr>
          <p:nvPr>
            <p:ph type="body" idx="1"/>
          </p:nvPr>
        </p:nvSpPr>
        <p:spPr>
          <a:xfrm>
            <a:off x="1344450" y="86355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tx1"/>
                </a:solidFill>
              </a:rPr>
              <a:t>Counties Explored: </a:t>
            </a:r>
            <a:endParaRPr sz="2000" b="1" dirty="0">
              <a:solidFill>
                <a:schemeClr val="tx1"/>
              </a:solidFill>
            </a:endParaRPr>
          </a:p>
          <a:p>
            <a:pPr marL="0" lvl="0" indent="0" algn="l" rtl="0">
              <a:spcBef>
                <a:spcPts val="0"/>
              </a:spcBef>
              <a:spcAft>
                <a:spcPts val="0"/>
              </a:spcAft>
              <a:buNone/>
            </a:pPr>
            <a:r>
              <a:rPr lang="en" sz="2000" dirty="0"/>
              <a:t>Brooks</a:t>
            </a:r>
            <a:endParaRPr sz="2000" dirty="0"/>
          </a:p>
          <a:p>
            <a:pPr marL="0" lvl="0" indent="0" algn="l" rtl="0">
              <a:spcBef>
                <a:spcPts val="0"/>
              </a:spcBef>
              <a:spcAft>
                <a:spcPts val="0"/>
              </a:spcAft>
              <a:buNone/>
            </a:pPr>
            <a:r>
              <a:rPr lang="en" sz="2000" dirty="0"/>
              <a:t>Carson</a:t>
            </a:r>
            <a:endParaRPr sz="2000" dirty="0"/>
          </a:p>
          <a:p>
            <a:pPr marL="0" lvl="0" indent="0" algn="l" rtl="0">
              <a:spcBef>
                <a:spcPts val="0"/>
              </a:spcBef>
              <a:spcAft>
                <a:spcPts val="0"/>
              </a:spcAft>
              <a:buNone/>
            </a:pPr>
            <a:r>
              <a:rPr lang="en" sz="2000" dirty="0"/>
              <a:t>Concho</a:t>
            </a:r>
            <a:endParaRPr sz="2000" dirty="0"/>
          </a:p>
          <a:p>
            <a:pPr marL="0" lvl="0" indent="0" algn="l" rtl="0">
              <a:spcBef>
                <a:spcPts val="0"/>
              </a:spcBef>
              <a:spcAft>
                <a:spcPts val="0"/>
              </a:spcAft>
              <a:buNone/>
            </a:pPr>
            <a:r>
              <a:rPr lang="en" sz="2000" dirty="0"/>
              <a:t>Dallam</a:t>
            </a:r>
            <a:endParaRPr sz="2000" dirty="0"/>
          </a:p>
          <a:p>
            <a:pPr marL="0" lvl="0" indent="0" algn="l" rtl="0">
              <a:spcBef>
                <a:spcPts val="0"/>
              </a:spcBef>
              <a:spcAft>
                <a:spcPts val="0"/>
              </a:spcAft>
              <a:buNone/>
            </a:pPr>
            <a:r>
              <a:rPr lang="en" sz="2000" dirty="0"/>
              <a:t>Duval</a:t>
            </a:r>
            <a:endParaRPr sz="2000" dirty="0"/>
          </a:p>
          <a:p>
            <a:pPr marL="0" lvl="0" indent="0" algn="l" rtl="0">
              <a:spcBef>
                <a:spcPts val="0"/>
              </a:spcBef>
              <a:spcAft>
                <a:spcPts val="0"/>
              </a:spcAft>
              <a:buNone/>
            </a:pPr>
            <a:r>
              <a:rPr lang="en" sz="2000" dirty="0"/>
              <a:t>Garza</a:t>
            </a:r>
            <a:endParaRPr sz="2000" dirty="0"/>
          </a:p>
          <a:p>
            <a:pPr marL="0" lvl="0" indent="0" algn="l" rtl="0">
              <a:spcBef>
                <a:spcPts val="0"/>
              </a:spcBef>
              <a:spcAft>
                <a:spcPts val="0"/>
              </a:spcAft>
              <a:buNone/>
            </a:pPr>
            <a:r>
              <a:rPr lang="en" sz="2000" dirty="0"/>
              <a:t>Jim Hogg</a:t>
            </a:r>
            <a:endParaRPr sz="2000" dirty="0"/>
          </a:p>
          <a:p>
            <a:pPr marL="0" lvl="0" indent="0" algn="l" rtl="0">
              <a:spcBef>
                <a:spcPts val="0"/>
              </a:spcBef>
              <a:spcAft>
                <a:spcPts val="0"/>
              </a:spcAft>
              <a:buNone/>
            </a:pPr>
            <a:r>
              <a:rPr lang="en" sz="2000" dirty="0"/>
              <a:t>Kinney</a:t>
            </a:r>
            <a:endParaRPr sz="2000" dirty="0"/>
          </a:p>
          <a:p>
            <a:pPr marL="0" lvl="0" indent="0" algn="l" rtl="0">
              <a:spcBef>
                <a:spcPts val="0"/>
              </a:spcBef>
              <a:spcAft>
                <a:spcPts val="0"/>
              </a:spcAft>
              <a:buNone/>
            </a:pPr>
            <a:r>
              <a:rPr lang="en" sz="2000" dirty="0"/>
              <a:t>Live Oak</a:t>
            </a:r>
            <a:endParaRPr sz="2000" dirty="0"/>
          </a:p>
          <a:p>
            <a:pPr marL="0" lvl="0" indent="0" algn="l" rtl="0">
              <a:spcBef>
                <a:spcPts val="0"/>
              </a:spcBef>
              <a:spcAft>
                <a:spcPts val="0"/>
              </a:spcAft>
              <a:buNone/>
            </a:pPr>
            <a:r>
              <a:rPr lang="en" sz="2000" dirty="0"/>
              <a:t>Mills</a:t>
            </a:r>
            <a:endParaRPr sz="2000" dirty="0"/>
          </a:p>
          <a:p>
            <a:pPr marL="0" lvl="0" indent="0" algn="l" rtl="0">
              <a:spcBef>
                <a:spcPts val="0"/>
              </a:spcBef>
              <a:spcAft>
                <a:spcPts val="0"/>
              </a:spcAft>
              <a:buNone/>
            </a:pPr>
            <a:r>
              <a:rPr lang="en" sz="2000" dirty="0"/>
              <a:t>Rains</a:t>
            </a:r>
            <a:endParaRPr sz="2000" dirty="0"/>
          </a:p>
          <a:p>
            <a:pPr marL="0" lvl="0" indent="0" algn="l" rtl="0">
              <a:spcBef>
                <a:spcPts val="0"/>
              </a:spcBef>
              <a:spcAft>
                <a:spcPts val="0"/>
              </a:spcAft>
              <a:buNone/>
            </a:pPr>
            <a:r>
              <a:rPr lang="en" sz="2000" dirty="0"/>
              <a:t>Robertson</a:t>
            </a:r>
            <a:endParaRPr sz="2000" dirty="0"/>
          </a:p>
          <a:p>
            <a:pPr marL="0" lvl="0" indent="0" algn="l" rtl="0">
              <a:spcBef>
                <a:spcPts val="0"/>
              </a:spcBef>
              <a:spcAft>
                <a:spcPts val="0"/>
              </a:spcAft>
              <a:buNone/>
            </a:pPr>
            <a:endParaRPr dirty="0"/>
          </a:p>
          <a:p>
            <a:pPr marL="0" lvl="0" indent="0" algn="l" rtl="0">
              <a:spcBef>
                <a:spcPts val="0"/>
              </a:spcBef>
              <a:spcAft>
                <a:spcPts val="1600"/>
              </a:spcAft>
              <a:buNone/>
            </a:pPr>
            <a:endParaRPr dirty="0"/>
          </a:p>
        </p:txBody>
      </p:sp>
      <p:sp>
        <p:nvSpPr>
          <p:cNvPr id="70" name="Google Shape;70;p15"/>
          <p:cNvSpPr txBox="1">
            <a:spLocks noGrp="1"/>
          </p:cNvSpPr>
          <p:nvPr>
            <p:ph type="body" idx="2"/>
          </p:nvPr>
        </p:nvSpPr>
        <p:spPr>
          <a:xfrm>
            <a:off x="5012903" y="86355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tx1"/>
                </a:solidFill>
              </a:rPr>
              <a:t>Common Characteristics of These Counties:</a:t>
            </a:r>
            <a:endParaRPr sz="2000" b="1" dirty="0">
              <a:solidFill>
                <a:schemeClr val="tx1"/>
              </a:solidFill>
            </a:endParaRPr>
          </a:p>
          <a:p>
            <a:pPr marL="0" lvl="0" indent="0" algn="l" rtl="0">
              <a:spcBef>
                <a:spcPts val="0"/>
              </a:spcBef>
              <a:spcAft>
                <a:spcPts val="0"/>
              </a:spcAft>
              <a:buNone/>
            </a:pPr>
            <a:r>
              <a:rPr lang="en" sz="2000" dirty="0"/>
              <a:t>-No OB/GYN</a:t>
            </a:r>
            <a:endParaRPr sz="2000" dirty="0"/>
          </a:p>
          <a:p>
            <a:pPr marL="0" lvl="0" indent="0" algn="l" rtl="0">
              <a:spcBef>
                <a:spcPts val="0"/>
              </a:spcBef>
              <a:spcAft>
                <a:spcPts val="0"/>
              </a:spcAft>
              <a:buNone/>
            </a:pPr>
            <a:r>
              <a:rPr lang="en" sz="2000" dirty="0"/>
              <a:t>-No General Surgeon</a:t>
            </a:r>
            <a:endParaRPr sz="2000" dirty="0"/>
          </a:p>
          <a:p>
            <a:pPr marL="0" lvl="0" indent="0" algn="l" rtl="0">
              <a:spcBef>
                <a:spcPts val="0"/>
              </a:spcBef>
              <a:spcAft>
                <a:spcPts val="0"/>
              </a:spcAft>
              <a:buNone/>
            </a:pPr>
            <a:r>
              <a:rPr lang="en" sz="2000" dirty="0"/>
              <a:t>-No Psychiatrist</a:t>
            </a:r>
            <a:endParaRPr sz="2000" dirty="0"/>
          </a:p>
          <a:p>
            <a:pPr marL="0" lvl="0" indent="0" algn="l" rtl="0">
              <a:spcBef>
                <a:spcPts val="0"/>
              </a:spcBef>
              <a:spcAft>
                <a:spcPts val="0"/>
              </a:spcAft>
              <a:buNone/>
            </a:pPr>
            <a:r>
              <a:rPr lang="en" sz="2000" dirty="0"/>
              <a:t>&gt;20% age 65+ population (except Dallam)</a:t>
            </a:r>
            <a:endParaRPr sz="2000" dirty="0"/>
          </a:p>
          <a:p>
            <a:pPr marL="0" lvl="0" indent="0" algn="l" rtl="0">
              <a:spcBef>
                <a:spcPts val="0"/>
              </a:spcBef>
              <a:spcAft>
                <a:spcPts val="0"/>
              </a:spcAft>
              <a:buNone/>
            </a:pPr>
            <a:r>
              <a:rPr lang="en" sz="2000" dirty="0"/>
              <a:t>0-1 Hospital available</a:t>
            </a:r>
            <a:endParaRPr sz="2000" dirty="0"/>
          </a:p>
          <a:p>
            <a:pPr marL="0" lvl="0" indent="0" algn="l" rtl="0">
              <a:spcBef>
                <a:spcPts val="0"/>
              </a:spcBef>
              <a:spcAft>
                <a:spcPts val="0"/>
              </a:spcAft>
              <a:buNone/>
            </a:pPr>
            <a:r>
              <a:rPr lang="en" sz="2000" dirty="0"/>
              <a:t>&gt;15% poverty rate (several &gt;30%)</a:t>
            </a:r>
            <a:endParaRPr sz="2000" dirty="0"/>
          </a:p>
          <a:p>
            <a:pPr marL="0" lvl="0" indent="0" algn="l" rtl="0">
              <a:spcBef>
                <a:spcPts val="0"/>
              </a:spcBef>
              <a:spcAft>
                <a:spcPts val="0"/>
              </a:spcAft>
              <a:buNone/>
            </a:pPr>
            <a:r>
              <a:rPr lang="en" sz="2000" dirty="0"/>
              <a:t>&gt;25% uninsured rate in population age &lt;65</a:t>
            </a:r>
            <a:endParaRPr sz="2000" dirty="0"/>
          </a:p>
          <a:p>
            <a:pPr marL="0" lvl="0" indent="0" algn="l" rtl="0">
              <a:spcBef>
                <a:spcPts val="0"/>
              </a:spcBef>
              <a:spcAft>
                <a:spcPts val="0"/>
              </a:spcAft>
              <a:buNone/>
            </a:pPr>
            <a:r>
              <a:rPr lang="en" sz="2000" dirty="0"/>
              <a:t>20-25% Population With No GED/High School Diploma</a:t>
            </a:r>
            <a:endParaRPr sz="2000" dirty="0"/>
          </a:p>
          <a:p>
            <a:pPr marL="0" lvl="0" indent="0" algn="l" rtl="0">
              <a:spcBef>
                <a:spcPts val="0"/>
              </a:spcBef>
              <a:spcAft>
                <a:spcPts val="0"/>
              </a:spcAft>
              <a:buNone/>
            </a:pPr>
            <a:endParaRPr sz="2000" dirty="0"/>
          </a:p>
        </p:txBody>
      </p:sp>
      <p:sp>
        <p:nvSpPr>
          <p:cNvPr id="71" name="Google Shape;71;p15"/>
          <p:cNvSpPr txBox="1"/>
          <p:nvPr/>
        </p:nvSpPr>
        <p:spPr>
          <a:xfrm>
            <a:off x="3012953" y="2356350"/>
            <a:ext cx="14610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t>Pecos</a:t>
            </a:r>
            <a:endParaRPr sz="3200" b="1"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Challenges Facing Pecos County &amp; Greater Rural Texas</a:t>
            </a:r>
            <a:endParaRPr sz="3600" dirty="0"/>
          </a:p>
        </p:txBody>
      </p:sp>
      <p:sp>
        <p:nvSpPr>
          <p:cNvPr id="90" name="Google Shape;90;p17"/>
          <p:cNvSpPr txBox="1">
            <a:spLocks noGrp="1"/>
          </p:cNvSpPr>
          <p:nvPr>
            <p:ph type="body" idx="1"/>
          </p:nvPr>
        </p:nvSpPr>
        <p:spPr>
          <a:xfrm>
            <a:off x="311700" y="1976325"/>
            <a:ext cx="8520600" cy="2347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Disparity of healthcare services, quality, and education</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Poorly distributed healthcare resources</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Underutilized existing community services</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b="1">
                <a:solidFill>
                  <a:schemeClr val="dk1"/>
                </a:solidFill>
              </a:rPr>
              <a:t>Vocational Care, Vocational Service, Vocational Learning</a:t>
            </a:r>
            <a:endParaRPr sz="2400" b="1">
              <a:solidFill>
                <a:schemeClr val="dk1"/>
              </a:solidFill>
            </a:endParaRPr>
          </a:p>
          <a:p>
            <a:pPr marL="0" lvl="0" indent="0" algn="l" rtl="0">
              <a:spcBef>
                <a:spcPts val="0"/>
              </a:spcBef>
              <a:spcAft>
                <a:spcPts val="1600"/>
              </a:spcAft>
              <a:buNone/>
            </a:pPr>
            <a:endParaRPr sz="240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b="1" dirty="0"/>
              <a:t>Vocational Care </a:t>
            </a:r>
            <a:endParaRPr sz="3600" b="1" dirty="0"/>
          </a:p>
        </p:txBody>
      </p:sp>
      <p:sp>
        <p:nvSpPr>
          <p:cNvPr id="96" name="Google Shape;96;p18"/>
          <p:cNvSpPr txBox="1">
            <a:spLocks noGrp="1"/>
          </p:cNvSpPr>
          <p:nvPr>
            <p:ph type="body" idx="1"/>
          </p:nvPr>
        </p:nvSpPr>
        <p:spPr>
          <a:xfrm>
            <a:off x="255375" y="1197525"/>
            <a:ext cx="5409000" cy="38307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Char char="●"/>
            </a:pPr>
            <a:r>
              <a:rPr lang="en" sz="2200" dirty="0">
                <a:solidFill>
                  <a:schemeClr val="dk1"/>
                </a:solidFill>
              </a:rPr>
              <a:t>Health Summit </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Assess healthcare resources and their potential redistribution </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Repurpose existing infrastructure</a:t>
            </a:r>
            <a:endParaRPr sz="2200" dirty="0">
              <a:solidFill>
                <a:schemeClr val="dk1"/>
              </a:solidFill>
            </a:endParaRPr>
          </a:p>
          <a:p>
            <a:pPr marL="914400" lvl="1" indent="-368300" algn="l" rtl="0">
              <a:spcBef>
                <a:spcPts val="0"/>
              </a:spcBef>
              <a:spcAft>
                <a:spcPts val="0"/>
              </a:spcAft>
              <a:buClr>
                <a:schemeClr val="dk1"/>
              </a:buClr>
              <a:buSzPts val="2200"/>
              <a:buChar char="○"/>
            </a:pPr>
            <a:r>
              <a:rPr lang="en" sz="2200" dirty="0">
                <a:solidFill>
                  <a:schemeClr val="dk1"/>
                </a:solidFill>
              </a:rPr>
              <a:t>Example: Hospitals transitioned to Freestanding ED’s can repurpose existing structures into community wellness centers or </a:t>
            </a:r>
            <a:r>
              <a:rPr lang="en" sz="2200" dirty="0" err="1">
                <a:solidFill>
                  <a:schemeClr val="dk1"/>
                </a:solidFill>
              </a:rPr>
              <a:t>swingbed</a:t>
            </a:r>
            <a:r>
              <a:rPr lang="en" sz="2200" dirty="0">
                <a:solidFill>
                  <a:schemeClr val="dk1"/>
                </a:solidFill>
              </a:rPr>
              <a:t> facilities</a:t>
            </a:r>
            <a:endParaRPr sz="2200" dirty="0">
              <a:solidFill>
                <a:schemeClr val="dk1"/>
              </a:solidFill>
            </a:endParaRPr>
          </a:p>
          <a:p>
            <a:pPr marL="457200" lvl="0" indent="0" algn="l" rtl="0">
              <a:spcBef>
                <a:spcPts val="0"/>
              </a:spcBef>
              <a:spcAft>
                <a:spcPts val="0"/>
              </a:spcAft>
              <a:buNone/>
            </a:pPr>
            <a:endParaRPr sz="2200" dirty="0">
              <a:solidFill>
                <a:schemeClr val="dk1"/>
              </a:solidFill>
            </a:endParaRPr>
          </a:p>
        </p:txBody>
      </p:sp>
      <p:pic>
        <p:nvPicPr>
          <p:cNvPr id="97" name="Google Shape;97;p18"/>
          <p:cNvPicPr preferRelativeResize="0"/>
          <p:nvPr/>
        </p:nvPicPr>
        <p:blipFill>
          <a:blip r:embed="rId3">
            <a:alphaModFix/>
          </a:blip>
          <a:stretch>
            <a:fillRect/>
          </a:stretch>
        </p:blipFill>
        <p:spPr>
          <a:xfrm>
            <a:off x="5840333" y="731375"/>
            <a:ext cx="2991967" cy="3820975"/>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1586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b="1" dirty="0"/>
              <a:t>Vocational Service</a:t>
            </a:r>
            <a:endParaRPr sz="3600" b="1" dirty="0"/>
          </a:p>
        </p:txBody>
      </p:sp>
      <p:sp>
        <p:nvSpPr>
          <p:cNvPr id="103" name="Google Shape;103;p19"/>
          <p:cNvSpPr txBox="1">
            <a:spLocks noGrp="1"/>
          </p:cNvSpPr>
          <p:nvPr>
            <p:ph type="body" idx="1"/>
          </p:nvPr>
        </p:nvSpPr>
        <p:spPr>
          <a:xfrm>
            <a:off x="405829" y="817575"/>
            <a:ext cx="5860499"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2000" dirty="0">
                <a:solidFill>
                  <a:schemeClr val="dk1"/>
                </a:solidFill>
              </a:rPr>
              <a:t>Community Health Ambassadors</a:t>
            </a:r>
            <a:endParaRPr sz="2000" dirty="0">
              <a:solidFill>
                <a:schemeClr val="dk1"/>
              </a:solidFill>
            </a:endParaRPr>
          </a:p>
          <a:p>
            <a:pPr marL="457200" lvl="0" indent="-342900" algn="l" rtl="0">
              <a:spcBef>
                <a:spcPts val="0"/>
              </a:spcBef>
              <a:spcAft>
                <a:spcPts val="0"/>
              </a:spcAft>
              <a:buClr>
                <a:schemeClr val="dk1"/>
              </a:buClr>
              <a:buSzPts val="1800"/>
              <a:buChar char="●"/>
            </a:pPr>
            <a:r>
              <a:rPr lang="en" sz="2000" dirty="0">
                <a:solidFill>
                  <a:schemeClr val="dk1"/>
                </a:solidFill>
              </a:rPr>
              <a:t>Rural Roads Voucher Program</a:t>
            </a:r>
            <a:endParaRPr sz="20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Improve patient transportation and quality of life services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Modeled after Ohio Program “Hospital2Home”</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Healthcare provider will assess patient’s necessary services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Funded by existing federal and state grants</a:t>
            </a:r>
            <a:endParaRPr lang="en-US" sz="1800" dirty="0">
              <a:solidFill>
                <a:schemeClr val="dk1"/>
              </a:solidFill>
            </a:endParaRPr>
          </a:p>
          <a:p>
            <a:pPr marL="914400" lvl="1" indent="-342900" algn="l" rtl="0">
              <a:spcBef>
                <a:spcPts val="0"/>
              </a:spcBef>
              <a:spcAft>
                <a:spcPts val="0"/>
              </a:spcAft>
              <a:buClr>
                <a:schemeClr val="dk1"/>
              </a:buClr>
              <a:buSzPts val="1800"/>
              <a:buChar char="○"/>
            </a:pPr>
            <a:r>
              <a:rPr lang="en-US" sz="1800" dirty="0">
                <a:solidFill>
                  <a:schemeClr val="dk1"/>
                </a:solidFill>
              </a:rPr>
              <a:t>Promote volunteerism to mitigate costs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Program will aim to reduce hospital readmissions and improve overall healthcare outcomes</a:t>
            </a:r>
            <a:endParaRPr sz="1800" dirty="0">
              <a:solidFill>
                <a:schemeClr val="dk1"/>
              </a:solidFill>
            </a:endParaRPr>
          </a:p>
          <a:p>
            <a:pPr marL="457200" lvl="0" indent="-342900" algn="l" rtl="0">
              <a:spcBef>
                <a:spcPts val="0"/>
              </a:spcBef>
              <a:spcAft>
                <a:spcPts val="0"/>
              </a:spcAft>
              <a:buClr>
                <a:schemeClr val="dk1"/>
              </a:buClr>
              <a:buSzPts val="1800"/>
              <a:buChar char="●"/>
            </a:pPr>
            <a:r>
              <a:rPr lang="en" sz="2000" dirty="0">
                <a:solidFill>
                  <a:schemeClr val="dk1"/>
                </a:solidFill>
              </a:rPr>
              <a:t>“Serve our neighbors because we know our neighbors” = Community pride/grass-roots model</a:t>
            </a:r>
            <a:endParaRPr sz="2000" dirty="0">
              <a:solidFill>
                <a:schemeClr val="dk1"/>
              </a:solidFill>
            </a:endParaRPr>
          </a:p>
          <a:p>
            <a:pPr marL="0" lvl="0" indent="0" algn="l" rtl="0">
              <a:spcBef>
                <a:spcPts val="0"/>
              </a:spcBef>
              <a:spcAft>
                <a:spcPts val="0"/>
              </a:spcAft>
              <a:buNone/>
            </a:pPr>
            <a:endParaRPr sz="1100" dirty="0">
              <a:solidFill>
                <a:schemeClr val="dk1"/>
              </a:solidFill>
            </a:endParaRPr>
          </a:p>
        </p:txBody>
      </p:sp>
      <p:pic>
        <p:nvPicPr>
          <p:cNvPr id="104" name="Google Shape;104;p19"/>
          <p:cNvPicPr preferRelativeResize="0"/>
          <p:nvPr/>
        </p:nvPicPr>
        <p:blipFill>
          <a:blip r:embed="rId3">
            <a:alphaModFix/>
          </a:blip>
          <a:stretch>
            <a:fillRect/>
          </a:stretch>
        </p:blipFill>
        <p:spPr>
          <a:xfrm>
            <a:off x="6266328" y="2366682"/>
            <a:ext cx="2702860" cy="2450689"/>
          </a:xfrm>
          <a:prstGeom prst="rect">
            <a:avLst/>
          </a:prstGeom>
          <a:noFill/>
          <a:ln>
            <a:noFill/>
          </a:ln>
        </p:spPr>
      </p:pic>
      <p:pic>
        <p:nvPicPr>
          <p:cNvPr id="105" name="Google Shape;105;p19"/>
          <p:cNvPicPr preferRelativeResize="0"/>
          <p:nvPr/>
        </p:nvPicPr>
        <p:blipFill>
          <a:blip r:embed="rId4">
            <a:alphaModFix/>
          </a:blip>
          <a:stretch>
            <a:fillRect/>
          </a:stretch>
        </p:blipFill>
        <p:spPr>
          <a:xfrm>
            <a:off x="6284873" y="158675"/>
            <a:ext cx="2684315" cy="2086984"/>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157924"/>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b="1" dirty="0"/>
              <a:t>Vocational Learning </a:t>
            </a:r>
            <a:endParaRPr sz="3600" b="1" dirty="0"/>
          </a:p>
        </p:txBody>
      </p:sp>
      <p:sp>
        <p:nvSpPr>
          <p:cNvPr id="111" name="Google Shape;111;p20"/>
          <p:cNvSpPr txBox="1">
            <a:spLocks noGrp="1"/>
          </p:cNvSpPr>
          <p:nvPr>
            <p:ph type="body" idx="1"/>
          </p:nvPr>
        </p:nvSpPr>
        <p:spPr>
          <a:xfrm>
            <a:off x="4572000" y="1290918"/>
            <a:ext cx="4437529" cy="3224169"/>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dirty="0">
                <a:solidFill>
                  <a:schemeClr val="dk1"/>
                </a:solidFill>
              </a:rPr>
              <a:t>Address educational and employment disparities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Build on existing school district programs such as technical training certificates</a:t>
            </a:r>
            <a:endParaRPr sz="1800"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Federal &amp; State funding available </a:t>
            </a:r>
            <a:r>
              <a:rPr lang="en-US" sz="1800" dirty="0">
                <a:solidFill>
                  <a:schemeClr val="dk1"/>
                </a:solidFill>
              </a:rPr>
              <a:t>for training </a:t>
            </a:r>
            <a:r>
              <a:rPr lang="en" sz="1800" dirty="0">
                <a:solidFill>
                  <a:schemeClr val="dk1"/>
                </a:solidFill>
              </a:rPr>
              <a:t>high school students</a:t>
            </a:r>
            <a:endParaRPr sz="1800" dirty="0">
              <a:solidFill>
                <a:schemeClr val="dk1"/>
              </a:solidFill>
            </a:endParaRPr>
          </a:p>
          <a:p>
            <a:pPr marL="914400" lvl="1" indent="-342900" algn="l" rtl="0">
              <a:spcBef>
                <a:spcPts val="0"/>
              </a:spcBef>
              <a:spcAft>
                <a:spcPts val="0"/>
              </a:spcAft>
              <a:buClr>
                <a:schemeClr val="dk1"/>
              </a:buClr>
              <a:buSzPts val="1800"/>
              <a:buChar char="○"/>
            </a:pPr>
            <a:r>
              <a:rPr lang="en" sz="1800" dirty="0">
                <a:solidFill>
                  <a:schemeClr val="dk1"/>
                </a:solidFill>
              </a:rPr>
              <a:t>Once established, students will help sustain Rural Roads Voucher Program </a:t>
            </a:r>
            <a:r>
              <a:rPr lang="en-US" sz="1800" dirty="0">
                <a:solidFill>
                  <a:schemeClr val="dk1"/>
                </a:solidFill>
              </a:rPr>
              <a:t>by </a:t>
            </a:r>
            <a:r>
              <a:rPr lang="en" sz="1800" dirty="0">
                <a:solidFill>
                  <a:schemeClr val="dk1"/>
                </a:solidFill>
              </a:rPr>
              <a:t>mitigating some of the costs</a:t>
            </a:r>
            <a:endParaRPr lang="en-US" sz="1800" dirty="0">
              <a:solidFill>
                <a:schemeClr val="dk1"/>
              </a:solidFill>
            </a:endParaRPr>
          </a:p>
          <a:p>
            <a:pPr marL="457200" marR="0" lvl="0" indent="0" algn="l" rtl="0">
              <a:lnSpc>
                <a:spcPct val="115000"/>
              </a:lnSpc>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ctr"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600"/>
              </a:spcAft>
              <a:buNone/>
            </a:pPr>
            <a:endParaRPr dirty="0"/>
          </a:p>
        </p:txBody>
      </p:sp>
      <p:pic>
        <p:nvPicPr>
          <p:cNvPr id="112" name="Google Shape;112;p20"/>
          <p:cNvPicPr preferRelativeResize="0"/>
          <p:nvPr/>
        </p:nvPicPr>
        <p:blipFill>
          <a:blip r:embed="rId3">
            <a:alphaModFix/>
          </a:blip>
          <a:stretch>
            <a:fillRect/>
          </a:stretch>
        </p:blipFill>
        <p:spPr>
          <a:xfrm>
            <a:off x="311700" y="1098686"/>
            <a:ext cx="4260300" cy="3580889"/>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80</TotalTime>
  <Words>1632</Words>
  <Application>Microsoft Office PowerPoint</Application>
  <PresentationFormat>On-screen Show (16:9)</PresentationFormat>
  <Paragraphs>158</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Franklin Gothic Book</vt:lpstr>
      <vt:lpstr>Franklin Gothic Medium</vt:lpstr>
      <vt:lpstr>Times New Roman</vt:lpstr>
      <vt:lpstr>Wingdings 3</vt:lpstr>
      <vt:lpstr>Wisp</vt:lpstr>
      <vt:lpstr>Redefining Rural Hospitals </vt:lpstr>
      <vt:lpstr>PowerPoint Presentation</vt:lpstr>
      <vt:lpstr>Patient: Mr. Funderburk Location: Pecos County, TX</vt:lpstr>
      <vt:lpstr>Pecos County, TX</vt:lpstr>
      <vt:lpstr>Counties Across Texas</vt:lpstr>
      <vt:lpstr>Challenges Facing Pecos County &amp; Greater Rural Texas</vt:lpstr>
      <vt:lpstr>Vocational Care </vt:lpstr>
      <vt:lpstr>Vocational Service</vt:lpstr>
      <vt:lpstr>Vocational Learning </vt:lpstr>
      <vt:lpstr>Graduate With Trade Certification</vt:lpstr>
      <vt:lpstr>Current Successful Model</vt:lpstr>
      <vt:lpstr>Grants to Help Carry the Burden</vt:lpstr>
      <vt:lpstr>Potential Action Plan</vt:lpstr>
      <vt:lpstr>Estimated Costs</vt:lpstr>
      <vt:lpstr>We want to see our rural communities not just survive, but thrive.  </vt:lpstr>
      <vt:lpstr>Ultimately, our goal is to utilize our best healthcare resource: people.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Rural Hospitals  Vocational Care, Vocational Service and Vocational Learning</dc:title>
  <dc:creator>Dowlearn, Thomas A.</dc:creator>
  <cp:lastModifiedBy>Windows User</cp:lastModifiedBy>
  <cp:revision>15</cp:revision>
  <dcterms:modified xsi:type="dcterms:W3CDTF">2018-09-23T14:51:21Z</dcterms:modified>
</cp:coreProperties>
</file>